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9" r:id="rId1"/>
  </p:sldMasterIdLst>
  <p:notesMasterIdLst>
    <p:notesMasterId r:id="rId90"/>
  </p:notesMasterIdLst>
  <p:sldIdLst>
    <p:sldId id="256" r:id="rId2"/>
    <p:sldId id="373" r:id="rId3"/>
    <p:sldId id="382" r:id="rId4"/>
    <p:sldId id="1843" r:id="rId5"/>
    <p:sldId id="260" r:id="rId6"/>
    <p:sldId id="258" r:id="rId7"/>
    <p:sldId id="263" r:id="rId8"/>
    <p:sldId id="264" r:id="rId9"/>
    <p:sldId id="265" r:id="rId10"/>
    <p:sldId id="391" r:id="rId11"/>
    <p:sldId id="266" r:id="rId12"/>
    <p:sldId id="267" r:id="rId13"/>
    <p:sldId id="268" r:id="rId14"/>
    <p:sldId id="269" r:id="rId15"/>
    <p:sldId id="387" r:id="rId16"/>
    <p:sldId id="271" r:id="rId17"/>
    <p:sldId id="392" r:id="rId18"/>
    <p:sldId id="272" r:id="rId19"/>
    <p:sldId id="273" r:id="rId20"/>
    <p:sldId id="388" r:id="rId21"/>
    <p:sldId id="394" r:id="rId22"/>
    <p:sldId id="1863" r:id="rId23"/>
    <p:sldId id="480" r:id="rId24"/>
    <p:sldId id="280" r:id="rId25"/>
    <p:sldId id="281" r:id="rId26"/>
    <p:sldId id="282" r:id="rId27"/>
    <p:sldId id="283" r:id="rId28"/>
    <p:sldId id="448" r:id="rId29"/>
    <p:sldId id="1874" r:id="rId30"/>
    <p:sldId id="449" r:id="rId31"/>
    <p:sldId id="288" r:id="rId32"/>
    <p:sldId id="289" r:id="rId33"/>
    <p:sldId id="290" r:id="rId34"/>
    <p:sldId id="292" r:id="rId35"/>
    <p:sldId id="293" r:id="rId36"/>
    <p:sldId id="452" r:id="rId37"/>
    <p:sldId id="295" r:id="rId38"/>
    <p:sldId id="300" r:id="rId39"/>
    <p:sldId id="299" r:id="rId40"/>
    <p:sldId id="396" r:id="rId41"/>
    <p:sldId id="1866" r:id="rId42"/>
    <p:sldId id="298" r:id="rId43"/>
    <p:sldId id="395" r:id="rId44"/>
    <p:sldId id="1868" r:id="rId45"/>
    <p:sldId id="453" r:id="rId46"/>
    <p:sldId id="304" r:id="rId47"/>
    <p:sldId id="306" r:id="rId48"/>
    <p:sldId id="311" r:id="rId49"/>
    <p:sldId id="1875" r:id="rId50"/>
    <p:sldId id="401" r:id="rId51"/>
    <p:sldId id="402" r:id="rId52"/>
    <p:sldId id="403" r:id="rId53"/>
    <p:sldId id="470" r:id="rId54"/>
    <p:sldId id="485" r:id="rId55"/>
    <p:sldId id="473" r:id="rId56"/>
    <p:sldId id="481" r:id="rId57"/>
    <p:sldId id="488" r:id="rId58"/>
    <p:sldId id="486" r:id="rId59"/>
    <p:sldId id="478" r:id="rId60"/>
    <p:sldId id="417" r:id="rId61"/>
    <p:sldId id="426" r:id="rId62"/>
    <p:sldId id="428" r:id="rId63"/>
    <p:sldId id="463" r:id="rId64"/>
    <p:sldId id="418" r:id="rId65"/>
    <p:sldId id="302" r:id="rId66"/>
    <p:sldId id="296" r:id="rId67"/>
    <p:sldId id="487" r:id="rId68"/>
    <p:sldId id="326" r:id="rId69"/>
    <p:sldId id="431" r:id="rId70"/>
    <p:sldId id="1877" r:id="rId71"/>
    <p:sldId id="483" r:id="rId72"/>
    <p:sldId id="466" r:id="rId73"/>
    <p:sldId id="489" r:id="rId74"/>
    <p:sldId id="421" r:id="rId75"/>
    <p:sldId id="1876" r:id="rId76"/>
    <p:sldId id="1870" r:id="rId77"/>
    <p:sldId id="297" r:id="rId78"/>
    <p:sldId id="1869" r:id="rId79"/>
    <p:sldId id="1871" r:id="rId80"/>
    <p:sldId id="1872" r:id="rId81"/>
    <p:sldId id="1873" r:id="rId82"/>
    <p:sldId id="398" r:id="rId83"/>
    <p:sldId id="435" r:id="rId84"/>
    <p:sldId id="1878" r:id="rId85"/>
    <p:sldId id="490" r:id="rId86"/>
    <p:sldId id="436" r:id="rId87"/>
    <p:sldId id="440" r:id="rId88"/>
    <p:sldId id="467" r:id="rId89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FE3"/>
    <a:srgbClr val="FFFFFF"/>
    <a:srgbClr val="1B8A6A"/>
    <a:srgbClr val="1C8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2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UD デジタル 教科書体 NP-B" panose="02020700000000000000" pitchFamily="18" charset="-128"/>
        <a:ea typeface="UD デジタル 教科書体 NP-B" panose="02020700000000000000" pitchFamily="18" charset="-128"/>
        <a:cs typeface="UD デジタル 教科書体 NP-B" panose="02020700000000000000" pitchFamily="18" charset="-128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056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4000">
              <a:schemeClr val="accent6">
                <a:lumMod val="40000"/>
                <a:lumOff val="60000"/>
              </a:schemeClr>
            </a:gs>
            <a:gs pos="64000">
              <a:srgbClr val="53D2FF"/>
            </a:gs>
            <a:gs pos="86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106E0-10F3-4EB8-B726-5F014B56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533" y="2689961"/>
            <a:ext cx="13005197" cy="2134463"/>
          </a:xfrm>
        </p:spPr>
        <p:txBody>
          <a:bodyPr anchor="b">
            <a:normAutofit/>
          </a:bodyPr>
          <a:lstStyle>
            <a:lvl1pPr algn="ctr">
              <a:defRPr sz="5689">
                <a:solidFill>
                  <a:sysClr val="windowText" lastClr="000000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EBF594-116E-43F9-98EE-4EACCFBAD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2170" y="5777799"/>
            <a:ext cx="8231584" cy="1284110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DA0C8F-DF3B-4D11-8D78-DC9039AA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5373-61DA-41A3-A9F0-E1951EC211D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33D2B2-6A50-4273-B1E2-EDABFB93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FDBCD5-4C1C-4713-B8C9-AAECC703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8704" y="9322313"/>
            <a:ext cx="3901559" cy="519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345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D8ED92-096E-4A28-9A3B-7713D0E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81" y="151979"/>
            <a:ext cx="14955977" cy="605062"/>
          </a:xfrm>
        </p:spPr>
        <p:txBody>
          <a:bodyPr>
            <a:noAutofit/>
          </a:bodyPr>
          <a:lstStyle>
            <a:lvl1pPr>
              <a:defRPr sz="3982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6C8209-C0B7-4D2E-8BD5-720084E8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5373-61DA-41A3-A9F0-E1951EC211D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FE75ED-D14A-4731-8FF6-DB9B5CDB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D870357-F7E9-4375-854A-36F6F6DF7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45112"/>
            <a:ext cx="17340263" cy="166298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0ACC87-54E1-4338-81ED-B3B92380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8702" y="9351868"/>
            <a:ext cx="3901559" cy="519289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8D037B-1291-4759-B75C-53C34E71C1ED}"/>
              </a:ext>
            </a:extLst>
          </p:cNvPr>
          <p:cNvSpPr/>
          <p:nvPr/>
        </p:nvSpPr>
        <p:spPr>
          <a:xfrm>
            <a:off x="0" y="820099"/>
            <a:ext cx="16417801" cy="137252"/>
          </a:xfrm>
          <a:prstGeom prst="rect">
            <a:avLst/>
          </a:prstGeom>
          <a:gradFill flip="none" rotWithShape="1">
            <a:gsLst>
              <a:gs pos="0">
                <a:srgbClr val="0049B4"/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120" dirty="0"/>
          </a:p>
        </p:txBody>
      </p:sp>
    </p:spTree>
    <p:extLst>
      <p:ext uri="{BB962C8B-B14F-4D97-AF65-F5344CB8AC3E}">
        <p14:creationId xmlns:p14="http://schemas.microsoft.com/office/powerpoint/2010/main" val="96863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タイトルテキスト"/>
          <p:cNvSpPr txBox="1">
            <a:spLocks noGrp="1"/>
          </p:cNvSpPr>
          <p:nvPr>
            <p:ph type="title"/>
          </p:nvPr>
        </p:nvSpPr>
        <p:spPr>
          <a:xfrm>
            <a:off x="11906" y="-15479"/>
            <a:ext cx="17316452" cy="978455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Helvetica"/>
                <a:sym typeface="Helvetica"/>
              </a:defRPr>
            </a:lvl1pPr>
          </a:lstStyle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13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0034" y="53433"/>
            <a:ext cx="37510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2535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 &amp; 箇条書き コピー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タイトルテキスト"/>
          <p:cNvSpPr txBox="1">
            <a:spLocks noGrp="1"/>
          </p:cNvSpPr>
          <p:nvPr>
            <p:ph type="title"/>
          </p:nvPr>
        </p:nvSpPr>
        <p:spPr>
          <a:xfrm>
            <a:off x="1693385" y="254000"/>
            <a:ext cx="13953493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 panose="02020700000000000000" pitchFamily="18" charset="-128"/>
                <a:sym typeface="ヒラギノ角ゴ Pro W3"/>
              </a:defRPr>
            </a:lvl1pPr>
          </a:lstStyle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224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93385" y="2768600"/>
            <a:ext cx="13953493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 panose="02020700000000000000" pitchFamily="18" charset="-128"/>
                <a:sym typeface="ヒラギノ角ゴ Pro W3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 panose="02020700000000000000" pitchFamily="18" charset="-128"/>
                <a:sym typeface="ヒラギノ角ゴ Pro W3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 panose="02020700000000000000" pitchFamily="18" charset="-128"/>
                <a:sym typeface="ヒラギノ角ゴ Pro W3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 panose="02020700000000000000" pitchFamily="18" charset="-128"/>
                <a:sym typeface="ヒラギノ角ゴ Pro W3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 panose="02020700000000000000" pitchFamily="18" charset="-128"/>
                <a:sym typeface="ヒラギノ角ゴ Pro W3"/>
              </a:defRPr>
            </a:lvl5pPr>
          </a:lstStyle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</a:p>
          <a:p>
            <a:pPr lvl="2"/>
            <a:r>
              <a:rPr dirty="0"/>
              <a:t>本文レベル3</a:t>
            </a:r>
          </a:p>
          <a:p>
            <a:pPr lvl="3"/>
            <a:r>
              <a:rPr dirty="0"/>
              <a:t>本文レベル4</a:t>
            </a:r>
          </a:p>
          <a:p>
            <a:pPr lvl="4"/>
            <a:r>
              <a:rPr dirty="0"/>
              <a:t>本文レベル5</a:t>
            </a:r>
          </a:p>
        </p:txBody>
      </p:sp>
      <p:sp>
        <p:nvSpPr>
          <p:cNvPr id="22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474113" y="9296400"/>
            <a:ext cx="375103" cy="379591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P-B" panose="02020700000000000000" pitchFamily="18" charset="-128"/>
                <a:sym typeface="ヒラギノ角ゴ Pro W3"/>
              </a:defRPr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46955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42327" y="69293"/>
            <a:ext cx="37510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858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55CEBC-FA56-4C5A-97CC-397EE857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182C81-1FB5-42A6-A6D4-637B0D517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595639-2ABC-4363-B945-42C4C7D3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5373-61DA-41A3-A9F0-E1951EC211D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6DD2C1-B48B-4062-BFCC-E8897F8D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DCD567-3296-4822-80B9-4A46F4FB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500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69B750-6752-4170-B56B-66A39CFF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15" y="2553781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1C4B99-CB4E-4387-8554-F8838625C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07ED1-A27F-42DE-A753-009465DB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5373-61DA-41A3-A9F0-E1951EC211D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8B2C6F-0B36-4309-8E8A-BB691DFC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7149E8-4A9E-4675-B5D3-AE734A1D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58E244-6CEF-4C3E-8DC8-785A753638E6}"/>
              </a:ext>
            </a:extLst>
          </p:cNvPr>
          <p:cNvSpPr/>
          <p:nvPr/>
        </p:nvSpPr>
        <p:spPr>
          <a:xfrm>
            <a:off x="0" y="6420227"/>
            <a:ext cx="16417801" cy="1372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5000">
                <a:schemeClr val="accent4">
                  <a:lumMod val="40000"/>
                  <a:lumOff val="60000"/>
                </a:schemeClr>
              </a:gs>
              <a:gs pos="96000">
                <a:schemeClr val="accent4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120" dirty="0"/>
          </a:p>
        </p:txBody>
      </p:sp>
    </p:spTree>
    <p:extLst>
      <p:ext uri="{BB962C8B-B14F-4D97-AF65-F5344CB8AC3E}">
        <p14:creationId xmlns:p14="http://schemas.microsoft.com/office/powerpoint/2010/main" val="125657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33438C4-3B30-47A3-A4CD-FE7FB4DB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5373-61DA-41A3-A9F0-E1951EC211D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9BF2B8-E18F-4F49-A0AC-33F63451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0F3FCC-0B19-4FA4-B2D2-85EC761A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3632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D8ED92-096E-4A28-9A3B-7713D0E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81" y="151979"/>
            <a:ext cx="14955977" cy="605062"/>
          </a:xfrm>
        </p:spPr>
        <p:txBody>
          <a:bodyPr>
            <a:noAutofit/>
          </a:bodyPr>
          <a:lstStyle>
            <a:lvl1pPr>
              <a:defRPr sz="3982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6C8209-C0B7-4D2E-8BD5-720084E8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977-7286-41D0-B045-610BB1CF0431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FE75ED-D14A-4731-8FF6-DB9B5CDB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D870357-F7E9-4375-854A-36F6F6DF7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35302"/>
            <a:ext cx="17340263" cy="372796"/>
          </a:xfrm>
          <a:prstGeom prst="rect">
            <a:avLst/>
          </a:prstGeom>
        </p:spPr>
      </p:pic>
      <p:pic>
        <p:nvPicPr>
          <p:cNvPr id="8" name="図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4205BB2-9995-48AF-A7C0-5EAFA0D6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9435303"/>
            <a:ext cx="2661528" cy="361749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0ACC87-54E1-4338-81ED-B3B92380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8702" y="9351868"/>
            <a:ext cx="3901559" cy="519289"/>
          </a:xfrm>
        </p:spPr>
        <p:txBody>
          <a:bodyPr/>
          <a:lstStyle/>
          <a:p>
            <a:fld id="{5FB495E3-D235-4582-A9BE-60C2F7EBF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8D037B-1291-4759-B75C-53C34E71C1ED}"/>
              </a:ext>
            </a:extLst>
          </p:cNvPr>
          <p:cNvSpPr/>
          <p:nvPr/>
        </p:nvSpPr>
        <p:spPr>
          <a:xfrm>
            <a:off x="0" y="820099"/>
            <a:ext cx="16417801" cy="137252"/>
          </a:xfrm>
          <a:prstGeom prst="rect">
            <a:avLst/>
          </a:prstGeom>
          <a:gradFill flip="none" rotWithShape="1">
            <a:gsLst>
              <a:gs pos="0">
                <a:srgbClr val="0049B4"/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120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C1DC24B0-8A42-4809-BFAA-DD84315AB0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475" y="1239520"/>
            <a:ext cx="16195535" cy="719779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29038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8EE8BE5-9061-4BC1-A999-6623B336EE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F86B54-AB3C-47C4-8E8B-0AC6A034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5F6-0769-4691-A2BD-FB660DE6F1A0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CB1754-9BE3-4FDE-83BF-6EE09723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DD2C73-55B8-41E4-A3DA-6A02130F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9CD218F-0049-4180-91F1-AFBDC0EB1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108" y="8294573"/>
            <a:ext cx="4214088" cy="14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8EE8BE5-9061-4BC1-A999-6623B336EE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F86B54-AB3C-47C4-8E8B-0AC6A034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5373-61DA-41A3-A9F0-E1951EC211D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CB1754-9BE3-4FDE-83BF-6EE09723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DD2C73-55B8-41E4-A3DA-6A02130F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092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9C8E31-0B83-4491-B572-8239CC34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38D42A-BBDA-4402-B7E4-79C7C4E4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9F23EF-BD0D-4FE7-8020-547C866F4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2D384C-1E19-49A3-9F3E-02D0F8DE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5373-61DA-41A3-A9F0-E1951EC211D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E4A11D-B7FC-44BA-8B0F-1A0372DA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A5A5EA-143A-421A-8D8C-FD112724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514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99B1D-E318-4A39-9D2E-3F373DA0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9FBF89-E948-4B2C-920C-86739155A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937966-A634-4CC4-BB9A-A8B3320C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5F6-0769-4691-A2BD-FB660DE6F1A0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4B8415-CA80-4965-BB2C-FB44CCFF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68A29C-5700-4CA9-8E5E-782B1471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343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49D86EF-C193-4C86-9FBA-F129C3FC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A24328-8E35-422C-AEB5-FCEBAA26B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0606F4-87C2-425C-8B33-E7D2A63DC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5373-61DA-41A3-A9F0-E1951EC211D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57456D-3F2C-48B1-B904-79C3AC790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B42E81-BAA8-4712-B0FE-8F81BF123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8704" y="9234312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651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kumimoji="1" sz="5689" kern="1200">
          <a:solidFill>
            <a:schemeClr val="tx1"/>
          </a:solidFill>
          <a:latin typeface="UD デジタル 教科書体 NP-B" panose="02020700000000000000" pitchFamily="18" charset="-128"/>
          <a:ea typeface="UD デジタル 教科書体 NP-B" panose="02020700000000000000" pitchFamily="18" charset="-128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kumimoji="1" sz="3413" kern="1200">
          <a:solidFill>
            <a:schemeClr val="tx1"/>
          </a:solidFill>
          <a:latin typeface="UD デジタル 教科書体 NP-B" panose="02020700000000000000" pitchFamily="18" charset="-128"/>
          <a:ea typeface="UD デジタル 教科書体 NP-B" panose="02020700000000000000" pitchFamily="18" charset="-128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kumimoji="1" sz="2844" kern="1200">
          <a:solidFill>
            <a:schemeClr val="tx1"/>
          </a:solidFill>
          <a:latin typeface="UD デジタル 教科書体 NP-B" panose="02020700000000000000" pitchFamily="18" charset="-128"/>
          <a:ea typeface="UD デジタル 教科書体 NP-B" panose="02020700000000000000" pitchFamily="18" charset="-128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kumimoji="1" sz="2560" kern="1200">
          <a:solidFill>
            <a:schemeClr val="tx1"/>
          </a:solidFill>
          <a:latin typeface="UD デジタル 教科書体 NP-B" panose="02020700000000000000" pitchFamily="18" charset="-128"/>
          <a:ea typeface="UD デジタル 教科書体 NP-B" panose="02020700000000000000" pitchFamily="18" charset="-128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kumimoji="1" sz="2276" kern="1200">
          <a:solidFill>
            <a:schemeClr val="tx1"/>
          </a:solidFill>
          <a:latin typeface="UD デジタル 教科書体 NP-B" panose="02020700000000000000" pitchFamily="18" charset="-128"/>
          <a:ea typeface="UD デジタル 教科書体 NP-B" panose="02020700000000000000" pitchFamily="18" charset="-128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kumimoji="1" sz="2276" kern="1200">
          <a:solidFill>
            <a:schemeClr val="tx1"/>
          </a:solidFill>
          <a:latin typeface="UD デジタル 教科書体 NP-B" panose="02020700000000000000" pitchFamily="18" charset="-128"/>
          <a:ea typeface="UD デジタル 教科書体 NP-B" panose="02020700000000000000" pitchFamily="18" charset="-128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4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3.jpg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はじめてのプログラミング…"/>
          <p:cNvSpPr txBox="1">
            <a:spLocks noGrp="1"/>
          </p:cNvSpPr>
          <p:nvPr>
            <p:ph type="ctrTitle"/>
          </p:nvPr>
        </p:nvSpPr>
        <p:spPr>
          <a:xfrm>
            <a:off x="2006601" y="1765301"/>
            <a:ext cx="14531380" cy="34845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000">
                <a:solidFill>
                  <a:srgbClr val="FFFFFF"/>
                </a:solidFill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lang="ja-JP" altLang="en-US" sz="6000" dirty="0">
                <a:solidFill>
                  <a:schemeClr val="tx1"/>
                </a:solidFill>
                <a:latin typeface="+mn-ea"/>
                <a:ea typeface="+mn-ea"/>
              </a:rPr>
              <a:t>ゼロから始めるプログラミング～</a:t>
            </a:r>
            <a:r>
              <a:rPr lang="en-US" altLang="ja-JP" sz="6000" dirty="0" err="1">
                <a:solidFill>
                  <a:schemeClr val="tx1"/>
                </a:solidFill>
                <a:latin typeface="+mn-ea"/>
                <a:ea typeface="+mn-ea"/>
              </a:rPr>
              <a:t>IchigoJam</a:t>
            </a:r>
            <a:r>
              <a:rPr lang="ja-JP" altLang="en-US" sz="6000" dirty="0">
                <a:solidFill>
                  <a:schemeClr val="tx1"/>
                </a:solidFill>
                <a:latin typeface="+mn-ea"/>
                <a:ea typeface="+mn-ea"/>
              </a:rPr>
              <a:t>でプチ家電制作！？～</a:t>
            </a:r>
            <a:endParaRPr sz="6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47" name="イメージ" descr="イメージ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2336" y="9062432"/>
            <a:ext cx="1571060" cy="52368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https://ichigojam.net/"/>
          <p:cNvSpPr txBox="1"/>
          <p:nvPr/>
        </p:nvSpPr>
        <p:spPr>
          <a:xfrm>
            <a:off x="10808137" y="9010896"/>
            <a:ext cx="461664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algn="l"/>
            <a:r>
              <a:rPr sz="1800" dirty="0">
                <a:latin typeface="+mn-ea"/>
              </a:rPr>
              <a:t>https://ichigojam.net/</a:t>
            </a:r>
            <a:endParaRPr lang="en-US" sz="1800" dirty="0">
              <a:latin typeface="+mn-ea"/>
            </a:endParaRPr>
          </a:p>
          <a:p>
            <a:pPr algn="l"/>
            <a:r>
              <a:rPr lang="en-US" sz="1800" dirty="0">
                <a:latin typeface="+mn-ea"/>
              </a:rPr>
              <a:t>https://kkobayashi.jp/ichigojamidea/</a:t>
            </a:r>
            <a:endParaRPr sz="1800" dirty="0">
              <a:latin typeface="+mn-ea"/>
            </a:endParaRPr>
          </a:p>
        </p:txBody>
      </p:sp>
      <p:sp>
        <p:nvSpPr>
          <p:cNvPr id="249" name="このプレゼンテーションは CC BY のオープンデータです…"/>
          <p:cNvSpPr txBox="1"/>
          <p:nvPr/>
        </p:nvSpPr>
        <p:spPr>
          <a:xfrm>
            <a:off x="10429478" y="8344287"/>
            <a:ext cx="677108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sz="2000" dirty="0" err="1">
                <a:latin typeface="+mn-ea"/>
              </a:rPr>
              <a:t>このプレゼンテーションは</a:t>
            </a:r>
            <a:r>
              <a:rPr sz="2000" dirty="0">
                <a:latin typeface="+mn-ea"/>
              </a:rPr>
              <a:t> CC BY </a:t>
            </a:r>
            <a:r>
              <a:rPr sz="2000" dirty="0" err="1">
                <a:latin typeface="+mn-ea"/>
              </a:rPr>
              <a:t>のオープンデータです</a:t>
            </a:r>
            <a:endParaRPr sz="2000" dirty="0">
              <a:latin typeface="+mn-ea"/>
            </a:endParaRPr>
          </a:p>
          <a:p>
            <a:pPr>
              <a:defRPr sz="2000"/>
            </a:pPr>
            <a:r>
              <a:rPr sz="2000" dirty="0" err="1">
                <a:latin typeface="+mn-ea"/>
              </a:rPr>
              <a:t>出典記載のみで、編集・改変して自由に活用いただけます</a:t>
            </a:r>
            <a:endParaRPr sz="2000" dirty="0">
              <a:latin typeface="+mn-ea"/>
            </a:endParaRPr>
          </a:p>
        </p:txBody>
      </p:sp>
      <p:sp>
        <p:nvSpPr>
          <p:cNvPr id="2" name="はじめてのプログラミング…">
            <a:extLst>
              <a:ext uri="{FF2B5EF4-FFF2-40B4-BE49-F238E27FC236}">
                <a16:creationId xmlns:a16="http://schemas.microsoft.com/office/drawing/2014/main" id="{77F6D04E-9355-DFC8-D120-C547A64B3376}"/>
              </a:ext>
            </a:extLst>
          </p:cNvPr>
          <p:cNvSpPr txBox="1">
            <a:spLocks/>
          </p:cNvSpPr>
          <p:nvPr/>
        </p:nvSpPr>
        <p:spPr>
          <a:xfrm>
            <a:off x="7985981" y="6050943"/>
            <a:ext cx="9618207" cy="1162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689" kern="120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defRPr>
            </a:lvl1pPr>
          </a:lstStyle>
          <a:p>
            <a:pPr>
              <a:defRPr sz="7000">
                <a:solidFill>
                  <a:srgbClr val="FFFFFF"/>
                </a:solidFill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lang="ja-JP" altLang="en-US" sz="6000" dirty="0">
                <a:solidFill>
                  <a:schemeClr val="tx1"/>
                </a:solidFill>
                <a:latin typeface="+mn-ea"/>
                <a:ea typeface="+mn-ea"/>
                <a:cs typeface="こども丸ゴシック"/>
                <a:sym typeface="こども丸ゴシック"/>
              </a:rPr>
              <a:t>福井大学　小林渓太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F243A77-05FA-E104-5585-DCBD252EDA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58975"/>
            <a:ext cx="10464800" cy="3302000"/>
          </a:xfrm>
        </p:spPr>
        <p:txBody>
          <a:bodyPr/>
          <a:lstStyle/>
          <a:p>
            <a:r>
              <a:rPr lang="en-US" altLang="ja-JP" dirty="0" err="1"/>
              <a:t>IchigoJam</a:t>
            </a:r>
            <a:r>
              <a:rPr lang="ja-JP" altLang="en-US" dirty="0"/>
              <a:t>と</a:t>
            </a:r>
            <a:br>
              <a:rPr lang="en-US" altLang="ja-JP" dirty="0"/>
            </a:br>
            <a:r>
              <a:rPr lang="ja-JP" altLang="en-US" dirty="0"/>
              <a:t>話すじゅんび</a:t>
            </a:r>
            <a:r>
              <a:rPr lang="en-US" altLang="ja-JP" dirty="0"/>
              <a:t>OK</a:t>
            </a:r>
            <a:r>
              <a:rPr lang="ja-JP" altLang="en-US" dirty="0"/>
              <a:t>！</a:t>
            </a:r>
          </a:p>
        </p:txBody>
      </p:sp>
      <p:pic>
        <p:nvPicPr>
          <p:cNvPr id="5" name="イメージ" descr="イメージ">
            <a:extLst>
              <a:ext uri="{FF2B5EF4-FFF2-40B4-BE49-F238E27FC236}">
                <a16:creationId xmlns:a16="http://schemas.microsoft.com/office/drawing/2014/main" id="{D62595F2-6494-A764-38B4-654DE403D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5947768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93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IchigoJam BASIC…"/>
          <p:cNvSpPr txBox="1"/>
          <p:nvPr/>
        </p:nvSpPr>
        <p:spPr>
          <a:xfrm>
            <a:off x="2624931" y="370185"/>
            <a:ext cx="12090400" cy="7489230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 err="1"/>
              <a:t>IchigoJam</a:t>
            </a:r>
            <a:r>
              <a:rPr sz="6000" dirty="0"/>
              <a:t> BASIC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/>
              <a:t>OK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ja-JP" altLang="en-US" sz="6000" dirty="0"/>
              <a:t>Ｌ</a:t>
            </a: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</p:txBody>
      </p:sp>
      <p:sp>
        <p:nvSpPr>
          <p:cNvPr id="350" name="四角形"/>
          <p:cNvSpPr/>
          <p:nvPr/>
        </p:nvSpPr>
        <p:spPr>
          <a:xfrm>
            <a:off x="3331415" y="2340793"/>
            <a:ext cx="194271" cy="7317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1" name="キーボードで「A」と、うってみよう"/>
          <p:cNvSpPr txBox="1"/>
          <p:nvPr/>
        </p:nvSpPr>
        <p:spPr>
          <a:xfrm>
            <a:off x="2781686" y="7779351"/>
            <a:ext cx="1218764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キーボードで「</a:t>
            </a:r>
            <a:r>
              <a:rPr lang="en-US" altLang="ja-JP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LEDTUKETE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endParaRPr 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と、うってみよう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IchigoJam BASIC…"/>
          <p:cNvSpPr txBox="1"/>
          <p:nvPr/>
        </p:nvSpPr>
        <p:spPr>
          <a:xfrm>
            <a:off x="2624931" y="370185"/>
            <a:ext cx="12090400" cy="7489230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 err="1"/>
              <a:t>IchigoJam</a:t>
            </a:r>
            <a:r>
              <a:rPr sz="6000" dirty="0"/>
              <a:t> BASIC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/>
              <a:t>OK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altLang="ja-JP" sz="6000" dirty="0"/>
              <a:t>LEDTUKETE</a:t>
            </a: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</p:txBody>
      </p:sp>
      <p:sp>
        <p:nvSpPr>
          <p:cNvPr id="354" name="エンターキー"/>
          <p:cNvSpPr txBox="1"/>
          <p:nvPr/>
        </p:nvSpPr>
        <p:spPr>
          <a:xfrm>
            <a:off x="10018911" y="8516739"/>
            <a:ext cx="47192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エンターキ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</a:p>
        </p:txBody>
      </p:sp>
      <p:grpSp>
        <p:nvGrpSpPr>
          <p:cNvPr id="358" name="グループ"/>
          <p:cNvGrpSpPr/>
          <p:nvPr/>
        </p:nvGrpSpPr>
        <p:grpSpPr>
          <a:xfrm>
            <a:off x="4188286" y="4861141"/>
            <a:ext cx="8985535" cy="3711361"/>
            <a:chOff x="0" y="0"/>
            <a:chExt cx="8985534" cy="3711360"/>
          </a:xfrm>
        </p:grpSpPr>
        <p:pic>
          <p:nvPicPr>
            <p:cNvPr id="355" name="イメージ" descr="イメージ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963692" cy="3711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6" name="円形"/>
            <p:cNvSpPr/>
            <p:nvPr/>
          </p:nvSpPr>
          <p:spPr>
            <a:xfrm>
              <a:off x="7542545" y="985671"/>
              <a:ext cx="1442989" cy="1442989"/>
            </a:xfrm>
            <a:prstGeom prst="ellipse">
              <a:avLst/>
            </a:prstGeom>
            <a:noFill/>
            <a:ln w="2540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57" name="A"/>
            <p:cNvSpPr txBox="1"/>
            <p:nvPr/>
          </p:nvSpPr>
          <p:spPr>
            <a:xfrm>
              <a:off x="1516346" y="1727431"/>
              <a:ext cx="38151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A</a:t>
              </a:r>
            </a:p>
          </p:txBody>
        </p:sp>
      </p:grpSp>
      <p:sp>
        <p:nvSpPr>
          <p:cNvPr id="359" name="四角形"/>
          <p:cNvSpPr/>
          <p:nvPr/>
        </p:nvSpPr>
        <p:spPr>
          <a:xfrm>
            <a:off x="6479563" y="2393043"/>
            <a:ext cx="194271" cy="7317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IchigoJam BASIC…"/>
          <p:cNvSpPr txBox="1"/>
          <p:nvPr/>
        </p:nvSpPr>
        <p:spPr>
          <a:xfrm>
            <a:off x="2624931" y="370185"/>
            <a:ext cx="12090400" cy="7489230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 err="1"/>
              <a:t>IchigoJam</a:t>
            </a:r>
            <a:r>
              <a:rPr sz="6000" dirty="0"/>
              <a:t> BASIC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/>
              <a:t>OK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altLang="ja-JP" sz="6000" dirty="0"/>
              <a:t>LEDTUKETE</a:t>
            </a: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/>
              <a:t>Syntax error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</p:txBody>
      </p:sp>
      <p:sp>
        <p:nvSpPr>
          <p:cNvPr id="362" name="四角形"/>
          <p:cNvSpPr/>
          <p:nvPr/>
        </p:nvSpPr>
        <p:spPr>
          <a:xfrm>
            <a:off x="2807812" y="4114800"/>
            <a:ext cx="194271" cy="7317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3" name="エンターキー"/>
          <p:cNvSpPr txBox="1"/>
          <p:nvPr/>
        </p:nvSpPr>
        <p:spPr>
          <a:xfrm>
            <a:off x="10018911" y="8516739"/>
            <a:ext cx="47192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エンターキ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</a:p>
        </p:txBody>
      </p:sp>
      <p:grpSp>
        <p:nvGrpSpPr>
          <p:cNvPr id="367" name="グループ"/>
          <p:cNvGrpSpPr/>
          <p:nvPr/>
        </p:nvGrpSpPr>
        <p:grpSpPr>
          <a:xfrm>
            <a:off x="4188286" y="4861141"/>
            <a:ext cx="8985535" cy="3711361"/>
            <a:chOff x="0" y="0"/>
            <a:chExt cx="8985534" cy="3711360"/>
          </a:xfrm>
        </p:grpSpPr>
        <p:pic>
          <p:nvPicPr>
            <p:cNvPr id="364" name="イメージ" descr="イメージ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963692" cy="3711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5" name="円形"/>
            <p:cNvSpPr/>
            <p:nvPr/>
          </p:nvSpPr>
          <p:spPr>
            <a:xfrm>
              <a:off x="7542545" y="985671"/>
              <a:ext cx="1442989" cy="1442989"/>
            </a:xfrm>
            <a:prstGeom prst="ellipse">
              <a:avLst/>
            </a:prstGeom>
            <a:noFill/>
            <a:ln w="2540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66" name="A"/>
            <p:cNvSpPr txBox="1"/>
            <p:nvPr/>
          </p:nvSpPr>
          <p:spPr>
            <a:xfrm>
              <a:off x="1516346" y="1727431"/>
              <a:ext cx="38151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1240300"/>
            <a:ext cx="3426150" cy="32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楕円"/>
          <p:cNvSpPr/>
          <p:nvPr/>
        </p:nvSpPr>
        <p:spPr>
          <a:xfrm>
            <a:off x="5016494" y="7866057"/>
            <a:ext cx="7301574" cy="2127714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ja-JP" altLang="en-US" sz="4800" dirty="0">
                <a:latin typeface="+mj-ea"/>
                <a:ea typeface="+mj-ea"/>
              </a:rPr>
              <a:t>人間</a:t>
            </a:r>
            <a:endParaRPr sz="4800" dirty="0">
              <a:latin typeface="+mj-ea"/>
              <a:ea typeface="+mj-ea"/>
            </a:endParaRPr>
          </a:p>
        </p:txBody>
      </p:sp>
      <p:sp>
        <p:nvSpPr>
          <p:cNvPr id="371" name="?"/>
          <p:cNvSpPr txBox="1"/>
          <p:nvPr/>
        </p:nvSpPr>
        <p:spPr>
          <a:xfrm>
            <a:off x="9895894" y="1179513"/>
            <a:ext cx="974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?</a:t>
            </a:r>
          </a:p>
        </p:txBody>
      </p:sp>
      <p:sp>
        <p:nvSpPr>
          <p:cNvPr id="372" name="A"/>
          <p:cNvSpPr txBox="1"/>
          <p:nvPr/>
        </p:nvSpPr>
        <p:spPr>
          <a:xfrm>
            <a:off x="2635398" y="5541070"/>
            <a:ext cx="292708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</a:p>
          <a:p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TUKETE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3" name="線"/>
          <p:cNvSpPr/>
          <p:nvPr/>
        </p:nvSpPr>
        <p:spPr>
          <a:xfrm flipV="1">
            <a:off x="8023519" y="4334692"/>
            <a:ext cx="0" cy="3581399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374" name="線"/>
          <p:cNvSpPr/>
          <p:nvPr/>
        </p:nvSpPr>
        <p:spPr>
          <a:xfrm flipH="1" flipV="1">
            <a:off x="9281183" y="4387393"/>
            <a:ext cx="35553" cy="3581400"/>
          </a:xfrm>
          <a:prstGeom prst="line">
            <a:avLst/>
          </a:prstGeom>
          <a:ln w="1270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375" name="Syntax error"/>
          <p:cNvSpPr txBox="1"/>
          <p:nvPr/>
        </p:nvSpPr>
        <p:spPr>
          <a:xfrm>
            <a:off x="10375779" y="5837783"/>
            <a:ext cx="423834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Syntax error</a:t>
            </a:r>
          </a:p>
        </p:txBody>
      </p:sp>
      <p:sp>
        <p:nvSpPr>
          <p:cNvPr id="376" name="（シンタックス エラー）"/>
          <p:cNvSpPr txBox="1"/>
          <p:nvPr/>
        </p:nvSpPr>
        <p:spPr>
          <a:xfrm>
            <a:off x="10205860" y="6882790"/>
            <a:ext cx="457817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シンタックス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エラ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ー）</a:t>
            </a:r>
          </a:p>
        </p:txBody>
      </p:sp>
      <p:sp>
        <p:nvSpPr>
          <p:cNvPr id="377" name="シラナイ…"/>
          <p:cNvSpPr txBox="1"/>
          <p:nvPr/>
        </p:nvSpPr>
        <p:spPr>
          <a:xfrm>
            <a:off x="10263982" y="2000250"/>
            <a:ext cx="3924301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sz="5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シラナイ</a:t>
            </a:r>
            <a:endParaRPr sz="5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sz="5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コトバダナ</a:t>
            </a:r>
            <a:r>
              <a:rPr sz="5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</a:p>
        </p:txBody>
      </p:sp>
      <p:grpSp>
        <p:nvGrpSpPr>
          <p:cNvPr id="381" name="グループ"/>
          <p:cNvGrpSpPr/>
          <p:nvPr/>
        </p:nvGrpSpPr>
        <p:grpSpPr>
          <a:xfrm>
            <a:off x="5775537" y="5905501"/>
            <a:ext cx="891680" cy="926691"/>
            <a:chOff x="0" y="0"/>
            <a:chExt cx="891678" cy="926690"/>
          </a:xfrm>
        </p:grpSpPr>
        <p:sp>
          <p:nvSpPr>
            <p:cNvPr id="378" name="四角形"/>
            <p:cNvSpPr/>
            <p:nvPr/>
          </p:nvSpPr>
          <p:spPr>
            <a:xfrm>
              <a:off x="0" y="0"/>
              <a:ext cx="891679" cy="92669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79" name="線"/>
            <p:cNvSpPr/>
            <p:nvPr/>
          </p:nvSpPr>
          <p:spPr>
            <a:xfrm flipH="1" flipV="1">
              <a:off x="126797" y="625796"/>
              <a:ext cx="551827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80" name="線"/>
            <p:cNvSpPr/>
            <p:nvPr/>
          </p:nvSpPr>
          <p:spPr>
            <a:xfrm flipH="1">
              <a:off x="652070" y="251519"/>
              <a:ext cx="2916" cy="4095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82" name="（エー、エンター）"/>
          <p:cNvSpPr txBox="1"/>
          <p:nvPr/>
        </p:nvSpPr>
        <p:spPr>
          <a:xfrm>
            <a:off x="2193938" y="6924511"/>
            <a:ext cx="477053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エルイーデー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エンタ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ー）</a:t>
            </a:r>
          </a:p>
        </p:txBody>
      </p:sp>
      <p:pic>
        <p:nvPicPr>
          <p:cNvPr id="2" name="イメージ" descr="イメージ">
            <a:extLst>
              <a:ext uri="{FF2B5EF4-FFF2-40B4-BE49-F238E27FC236}">
                <a16:creationId xmlns:a16="http://schemas.microsoft.com/office/drawing/2014/main" id="{54B426FF-A70F-8308-942F-E03F2D72BE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48" y="638168"/>
            <a:ext cx="3673359" cy="752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3D38F56-98B7-2350-6D8F-295643D209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IchigoJam</a:t>
            </a:r>
            <a:r>
              <a:rPr lang="ja-JP" altLang="en-US" dirty="0"/>
              <a:t>が</a:t>
            </a:r>
            <a:br>
              <a:rPr lang="en-US" altLang="ja-JP" dirty="0"/>
            </a:br>
            <a:r>
              <a:rPr lang="ja-JP" altLang="en-US" dirty="0"/>
              <a:t>知っているコトバを</a:t>
            </a:r>
            <a:br>
              <a:rPr lang="en-US" altLang="ja-JP" dirty="0"/>
            </a:br>
            <a:r>
              <a:rPr lang="ja-JP" altLang="en-US" dirty="0"/>
              <a:t>話そう！</a:t>
            </a:r>
          </a:p>
        </p:txBody>
      </p:sp>
    </p:spTree>
    <p:extLst>
      <p:ext uri="{BB962C8B-B14F-4D97-AF65-F5344CB8AC3E}">
        <p14:creationId xmlns:p14="http://schemas.microsoft.com/office/powerpoint/2010/main" val="211041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ED1"/>
          <p:cNvSpPr txBox="1"/>
          <p:nvPr/>
        </p:nvSpPr>
        <p:spPr>
          <a:xfrm>
            <a:off x="2624931" y="370185"/>
            <a:ext cx="12090400" cy="7489230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/>
              <a:t>LED1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</p:txBody>
      </p:sp>
      <p:sp>
        <p:nvSpPr>
          <p:cNvPr id="389" name="L E D 1 エンター"/>
          <p:cNvSpPr txBox="1"/>
          <p:nvPr/>
        </p:nvSpPr>
        <p:spPr>
          <a:xfrm>
            <a:off x="5129900" y="8567539"/>
            <a:ext cx="708046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E D 1 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エンタ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</a:p>
        </p:txBody>
      </p:sp>
      <p:pic>
        <p:nvPicPr>
          <p:cNvPr id="390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85" y="4861140"/>
            <a:ext cx="8963692" cy="3711360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円形"/>
          <p:cNvSpPr/>
          <p:nvPr/>
        </p:nvSpPr>
        <p:spPr>
          <a:xfrm>
            <a:off x="9625101" y="6233872"/>
            <a:ext cx="1261088" cy="1261088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2" name="D"/>
          <p:cNvSpPr txBox="1"/>
          <p:nvPr/>
        </p:nvSpPr>
        <p:spPr>
          <a:xfrm>
            <a:off x="6788365" y="6571639"/>
            <a:ext cx="40876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</a:p>
        </p:txBody>
      </p:sp>
      <p:sp>
        <p:nvSpPr>
          <p:cNvPr id="393" name="四角形"/>
          <p:cNvSpPr/>
          <p:nvPr/>
        </p:nvSpPr>
        <p:spPr>
          <a:xfrm>
            <a:off x="4568779" y="2321876"/>
            <a:ext cx="194272" cy="7317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4" name="E"/>
          <p:cNvSpPr txBox="1"/>
          <p:nvPr/>
        </p:nvSpPr>
        <p:spPr>
          <a:xfrm>
            <a:off x="6712165" y="6057901"/>
            <a:ext cx="36842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</a:p>
        </p:txBody>
      </p:sp>
      <p:sp>
        <p:nvSpPr>
          <p:cNvPr id="395" name="L"/>
          <p:cNvSpPr txBox="1"/>
          <p:nvPr/>
        </p:nvSpPr>
        <p:spPr>
          <a:xfrm>
            <a:off x="10107299" y="6571639"/>
            <a:ext cx="34785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</a:p>
        </p:txBody>
      </p:sp>
      <p:sp>
        <p:nvSpPr>
          <p:cNvPr id="396" name="1"/>
          <p:cNvSpPr txBox="1"/>
          <p:nvPr/>
        </p:nvSpPr>
        <p:spPr>
          <a:xfrm>
            <a:off x="5230499" y="5509073"/>
            <a:ext cx="3751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397" name="円形"/>
          <p:cNvSpPr/>
          <p:nvPr/>
        </p:nvSpPr>
        <p:spPr>
          <a:xfrm>
            <a:off x="4763051" y="5160656"/>
            <a:ext cx="1261088" cy="1261088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8" name="円形"/>
          <p:cNvSpPr/>
          <p:nvPr/>
        </p:nvSpPr>
        <p:spPr>
          <a:xfrm>
            <a:off x="6314444" y="5967172"/>
            <a:ext cx="1261088" cy="1261088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9" name="円形"/>
          <p:cNvSpPr/>
          <p:nvPr/>
        </p:nvSpPr>
        <p:spPr>
          <a:xfrm>
            <a:off x="11730831" y="5846812"/>
            <a:ext cx="1442988" cy="1442988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51665E0-B66E-6A62-9D17-7C9DCCEF0F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lang="ja-JP" altLang="en-US" dirty="0"/>
              <a:t>何が起こりましたか？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83447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1240300"/>
            <a:ext cx="3426150" cy="32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楕円"/>
          <p:cNvSpPr/>
          <p:nvPr/>
        </p:nvSpPr>
        <p:spPr>
          <a:xfrm>
            <a:off x="5019344" y="8051575"/>
            <a:ext cx="7301574" cy="2127714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ja-JP" altLang="en-US" sz="4800" dirty="0">
                <a:latin typeface="+mj-ea"/>
                <a:ea typeface="+mj-ea"/>
              </a:rPr>
              <a:t>人間</a:t>
            </a:r>
            <a:endParaRPr lang="en-US" altLang="ja-JP" sz="4800" dirty="0">
              <a:latin typeface="+mj-ea"/>
              <a:ea typeface="+mj-ea"/>
            </a:endParaRPr>
          </a:p>
        </p:txBody>
      </p:sp>
      <p:sp>
        <p:nvSpPr>
          <p:cNvPr id="403" name="!"/>
          <p:cNvSpPr txBox="1"/>
          <p:nvPr/>
        </p:nvSpPr>
        <p:spPr>
          <a:xfrm>
            <a:off x="6231882" y="2195211"/>
            <a:ext cx="641201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</a:t>
            </a:r>
          </a:p>
        </p:txBody>
      </p:sp>
      <p:sp>
        <p:nvSpPr>
          <p:cNvPr id="404" name="LED1"/>
          <p:cNvSpPr txBox="1"/>
          <p:nvPr/>
        </p:nvSpPr>
        <p:spPr>
          <a:xfrm>
            <a:off x="3616015" y="6045018"/>
            <a:ext cx="191078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LED1</a:t>
            </a:r>
          </a:p>
        </p:txBody>
      </p:sp>
      <p:sp>
        <p:nvSpPr>
          <p:cNvPr id="405" name="線"/>
          <p:cNvSpPr/>
          <p:nvPr/>
        </p:nvSpPr>
        <p:spPr>
          <a:xfrm flipV="1">
            <a:off x="8069063" y="4301445"/>
            <a:ext cx="7203" cy="3837980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406" name="*"/>
          <p:cNvSpPr txBox="1"/>
          <p:nvPr/>
        </p:nvSpPr>
        <p:spPr>
          <a:xfrm>
            <a:off x="9790320" y="1202797"/>
            <a:ext cx="72295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C8424F"/>
                </a:solidFill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*</a:t>
            </a:r>
          </a:p>
        </p:txBody>
      </p:sp>
      <p:sp>
        <p:nvSpPr>
          <p:cNvPr id="407" name="線"/>
          <p:cNvSpPr/>
          <p:nvPr/>
        </p:nvSpPr>
        <p:spPr>
          <a:xfrm flipV="1">
            <a:off x="9264064" y="4301446"/>
            <a:ext cx="1" cy="3745435"/>
          </a:xfrm>
          <a:prstGeom prst="line">
            <a:avLst/>
          </a:prstGeom>
          <a:ln w="1270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408" name="OK"/>
          <p:cNvSpPr txBox="1"/>
          <p:nvPr/>
        </p:nvSpPr>
        <p:spPr>
          <a:xfrm>
            <a:off x="10801665" y="5837783"/>
            <a:ext cx="108363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</p:txBody>
      </p:sp>
      <p:sp>
        <p:nvSpPr>
          <p:cNvPr id="409" name="シッテル！"/>
          <p:cNvSpPr txBox="1"/>
          <p:nvPr/>
        </p:nvSpPr>
        <p:spPr>
          <a:xfrm>
            <a:off x="10571833" y="2408783"/>
            <a:ext cx="330859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シッテル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</a:t>
            </a:r>
          </a:p>
        </p:txBody>
      </p:sp>
      <p:sp>
        <p:nvSpPr>
          <p:cNvPr id="410" name="（オーケー）"/>
          <p:cNvSpPr txBox="1"/>
          <p:nvPr/>
        </p:nvSpPr>
        <p:spPr>
          <a:xfrm>
            <a:off x="10224383" y="6628790"/>
            <a:ext cx="241091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オーケ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ー）</a:t>
            </a:r>
          </a:p>
        </p:txBody>
      </p:sp>
      <p:sp>
        <p:nvSpPr>
          <p:cNvPr id="411" name="（エルイーディー、ワン、エンター）"/>
          <p:cNvSpPr txBox="1"/>
          <p:nvPr/>
        </p:nvSpPr>
        <p:spPr>
          <a:xfrm>
            <a:off x="2227873" y="6968402"/>
            <a:ext cx="577081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エルイーディ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ー、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ワン、エンタ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ー）</a:t>
            </a:r>
          </a:p>
        </p:txBody>
      </p:sp>
      <p:sp>
        <p:nvSpPr>
          <p:cNvPr id="412" name="四角形"/>
          <p:cNvSpPr/>
          <p:nvPr/>
        </p:nvSpPr>
        <p:spPr>
          <a:xfrm>
            <a:off x="26867098" y="-1532037"/>
            <a:ext cx="866280" cy="87967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16" name="グループ"/>
          <p:cNvGrpSpPr/>
          <p:nvPr/>
        </p:nvGrpSpPr>
        <p:grpSpPr>
          <a:xfrm>
            <a:off x="6091892" y="5922645"/>
            <a:ext cx="891680" cy="926691"/>
            <a:chOff x="0" y="0"/>
            <a:chExt cx="891678" cy="926690"/>
          </a:xfrm>
        </p:grpSpPr>
        <p:sp>
          <p:nvSpPr>
            <p:cNvPr id="413" name="四角形"/>
            <p:cNvSpPr/>
            <p:nvPr/>
          </p:nvSpPr>
          <p:spPr>
            <a:xfrm>
              <a:off x="0" y="0"/>
              <a:ext cx="891679" cy="92669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14" name="線"/>
            <p:cNvSpPr/>
            <p:nvPr/>
          </p:nvSpPr>
          <p:spPr>
            <a:xfrm flipH="1" flipV="1">
              <a:off x="126797" y="625796"/>
              <a:ext cx="551827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15" name="線"/>
            <p:cNvSpPr/>
            <p:nvPr/>
          </p:nvSpPr>
          <p:spPr>
            <a:xfrm flipH="1">
              <a:off x="652070" y="251519"/>
              <a:ext cx="2916" cy="4095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2" name="イメージ" descr="イメージ">
            <a:extLst>
              <a:ext uri="{FF2B5EF4-FFF2-40B4-BE49-F238E27FC236}">
                <a16:creationId xmlns:a16="http://schemas.microsoft.com/office/drawing/2014/main" id="{0FE768E6-508E-B38F-A92F-92D82DA91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48" y="638168"/>
            <a:ext cx="3673359" cy="752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LED0"/>
          <p:cNvSpPr txBox="1"/>
          <p:nvPr/>
        </p:nvSpPr>
        <p:spPr>
          <a:xfrm>
            <a:off x="2624931" y="370185"/>
            <a:ext cx="12090400" cy="7489230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/>
              <a:t>LED0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</p:txBody>
      </p:sp>
      <p:sp>
        <p:nvSpPr>
          <p:cNvPr id="419" name="エンターキー"/>
          <p:cNvSpPr txBox="1"/>
          <p:nvPr/>
        </p:nvSpPr>
        <p:spPr>
          <a:xfrm>
            <a:off x="10018911" y="8516739"/>
            <a:ext cx="47192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エンターキ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</a:p>
        </p:txBody>
      </p:sp>
      <p:pic>
        <p:nvPicPr>
          <p:cNvPr id="420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85" y="4861140"/>
            <a:ext cx="8963692" cy="371136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円形"/>
          <p:cNvSpPr/>
          <p:nvPr/>
        </p:nvSpPr>
        <p:spPr>
          <a:xfrm>
            <a:off x="11730831" y="5846812"/>
            <a:ext cx="1442988" cy="1442988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2" name="D"/>
          <p:cNvSpPr txBox="1"/>
          <p:nvPr/>
        </p:nvSpPr>
        <p:spPr>
          <a:xfrm>
            <a:off x="6788365" y="6571639"/>
            <a:ext cx="40876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</a:p>
        </p:txBody>
      </p:sp>
      <p:sp>
        <p:nvSpPr>
          <p:cNvPr id="423" name="四角形"/>
          <p:cNvSpPr/>
          <p:nvPr/>
        </p:nvSpPr>
        <p:spPr>
          <a:xfrm>
            <a:off x="5911876" y="2149522"/>
            <a:ext cx="194272" cy="7317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4" name="E"/>
          <p:cNvSpPr txBox="1"/>
          <p:nvPr/>
        </p:nvSpPr>
        <p:spPr>
          <a:xfrm>
            <a:off x="6712165" y="6057901"/>
            <a:ext cx="36842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</a:p>
        </p:txBody>
      </p:sp>
      <p:sp>
        <p:nvSpPr>
          <p:cNvPr id="425" name="L"/>
          <p:cNvSpPr txBox="1"/>
          <p:nvPr/>
        </p:nvSpPr>
        <p:spPr>
          <a:xfrm>
            <a:off x="10107299" y="6571639"/>
            <a:ext cx="34785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</a:p>
        </p:txBody>
      </p:sp>
      <p:sp>
        <p:nvSpPr>
          <p:cNvPr id="426" name="0"/>
          <p:cNvSpPr txBox="1"/>
          <p:nvPr/>
        </p:nvSpPr>
        <p:spPr>
          <a:xfrm>
            <a:off x="10183499" y="5483673"/>
            <a:ext cx="3751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427" name="円形"/>
          <p:cNvSpPr/>
          <p:nvPr/>
        </p:nvSpPr>
        <p:spPr>
          <a:xfrm>
            <a:off x="9625101" y="6233872"/>
            <a:ext cx="1261088" cy="1261088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8" name="円形"/>
          <p:cNvSpPr/>
          <p:nvPr/>
        </p:nvSpPr>
        <p:spPr>
          <a:xfrm>
            <a:off x="9703351" y="5147956"/>
            <a:ext cx="1261088" cy="1261088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9" name="円形"/>
          <p:cNvSpPr/>
          <p:nvPr/>
        </p:nvSpPr>
        <p:spPr>
          <a:xfrm>
            <a:off x="6314444" y="5967172"/>
            <a:ext cx="1261088" cy="1261088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53011B5-2C06-D3EB-A7CE-C55861D2B4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lang="ja-JP" altLang="en-US" dirty="0"/>
              <a:t>プログラミングって</a:t>
            </a:r>
            <a:br>
              <a:rPr lang="en-US" altLang="ja-JP" dirty="0"/>
            </a:br>
            <a:r>
              <a:rPr lang="ja-JP" altLang="en-US" dirty="0"/>
              <a:t>何だろう？</a:t>
            </a:r>
          </a:p>
        </p:txBody>
      </p:sp>
    </p:spTree>
    <p:extLst>
      <p:ext uri="{BB962C8B-B14F-4D97-AF65-F5344CB8AC3E}">
        <p14:creationId xmlns:p14="http://schemas.microsoft.com/office/powerpoint/2010/main" val="195995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1240300"/>
            <a:ext cx="3426150" cy="32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楕円"/>
          <p:cNvSpPr/>
          <p:nvPr/>
        </p:nvSpPr>
        <p:spPr>
          <a:xfrm>
            <a:off x="5019344" y="8178139"/>
            <a:ext cx="7301574" cy="2127714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ja-JP" altLang="en-US" sz="4800" dirty="0">
                <a:solidFill>
                  <a:srgbClr val="FFF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人間</a:t>
            </a:r>
            <a:endParaRPr sz="4800" dirty="0">
              <a:solidFill>
                <a:srgbClr val="FFFF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3" name="!"/>
          <p:cNvSpPr txBox="1"/>
          <p:nvPr/>
        </p:nvSpPr>
        <p:spPr>
          <a:xfrm>
            <a:off x="6231882" y="2195211"/>
            <a:ext cx="641201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</a:t>
            </a:r>
          </a:p>
        </p:txBody>
      </p:sp>
      <p:sp>
        <p:nvSpPr>
          <p:cNvPr id="404" name="LED1"/>
          <p:cNvSpPr txBox="1"/>
          <p:nvPr/>
        </p:nvSpPr>
        <p:spPr>
          <a:xfrm>
            <a:off x="3586359" y="6045018"/>
            <a:ext cx="197009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5" name="線"/>
          <p:cNvSpPr/>
          <p:nvPr/>
        </p:nvSpPr>
        <p:spPr>
          <a:xfrm flipV="1">
            <a:off x="7977129" y="4675320"/>
            <a:ext cx="7203" cy="3837980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 dirty="0">
              <a:latin typeface="UD デジタル 教科書体 NP-B" panose="02020700000000000000" pitchFamily="18" charset="-128"/>
            </a:endParaRPr>
          </a:p>
        </p:txBody>
      </p:sp>
      <p:sp>
        <p:nvSpPr>
          <p:cNvPr id="406" name="*"/>
          <p:cNvSpPr txBox="1"/>
          <p:nvPr/>
        </p:nvSpPr>
        <p:spPr>
          <a:xfrm>
            <a:off x="9790320" y="1202797"/>
            <a:ext cx="72295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C8424F"/>
                </a:solidFill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*</a:t>
            </a:r>
          </a:p>
        </p:txBody>
      </p:sp>
      <p:sp>
        <p:nvSpPr>
          <p:cNvPr id="407" name="線"/>
          <p:cNvSpPr/>
          <p:nvPr/>
        </p:nvSpPr>
        <p:spPr>
          <a:xfrm flipV="1">
            <a:off x="9313964" y="4449301"/>
            <a:ext cx="1" cy="3745435"/>
          </a:xfrm>
          <a:prstGeom prst="line">
            <a:avLst/>
          </a:prstGeom>
          <a:ln w="1270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 dirty="0">
              <a:latin typeface="UD デジタル 教科書体 NP-B" panose="02020700000000000000" pitchFamily="18" charset="-128"/>
            </a:endParaRPr>
          </a:p>
        </p:txBody>
      </p:sp>
      <p:sp>
        <p:nvSpPr>
          <p:cNvPr id="408" name="OK"/>
          <p:cNvSpPr txBox="1"/>
          <p:nvPr/>
        </p:nvSpPr>
        <p:spPr>
          <a:xfrm>
            <a:off x="10801665" y="5837783"/>
            <a:ext cx="108363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</p:txBody>
      </p:sp>
      <p:sp>
        <p:nvSpPr>
          <p:cNvPr id="409" name="シッテル！"/>
          <p:cNvSpPr txBox="1"/>
          <p:nvPr/>
        </p:nvSpPr>
        <p:spPr>
          <a:xfrm>
            <a:off x="10571833" y="2408783"/>
            <a:ext cx="330859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シッテル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</a:t>
            </a:r>
          </a:p>
        </p:txBody>
      </p:sp>
      <p:sp>
        <p:nvSpPr>
          <p:cNvPr id="410" name="（オーケー）"/>
          <p:cNvSpPr txBox="1"/>
          <p:nvPr/>
        </p:nvSpPr>
        <p:spPr>
          <a:xfrm>
            <a:off x="10224383" y="6628790"/>
            <a:ext cx="241091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オーケ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ー）</a:t>
            </a:r>
          </a:p>
        </p:txBody>
      </p:sp>
      <p:sp>
        <p:nvSpPr>
          <p:cNvPr id="411" name="（エルイーディー、ワン、エンター）"/>
          <p:cNvSpPr txBox="1"/>
          <p:nvPr/>
        </p:nvSpPr>
        <p:spPr>
          <a:xfrm>
            <a:off x="2227871" y="6968402"/>
            <a:ext cx="577081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エルイーディ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ー、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ゼロ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エンタ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ー）</a:t>
            </a:r>
          </a:p>
        </p:txBody>
      </p:sp>
      <p:sp>
        <p:nvSpPr>
          <p:cNvPr id="412" name="四角形"/>
          <p:cNvSpPr/>
          <p:nvPr/>
        </p:nvSpPr>
        <p:spPr>
          <a:xfrm>
            <a:off x="26867098" y="-1532037"/>
            <a:ext cx="866280" cy="87967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sym typeface="ヒラギノ角ゴ Pro W3"/>
            </a:endParaRPr>
          </a:p>
        </p:txBody>
      </p:sp>
      <p:grpSp>
        <p:nvGrpSpPr>
          <p:cNvPr id="416" name="グループ"/>
          <p:cNvGrpSpPr/>
          <p:nvPr/>
        </p:nvGrpSpPr>
        <p:grpSpPr>
          <a:xfrm>
            <a:off x="6091892" y="5922645"/>
            <a:ext cx="891680" cy="926691"/>
            <a:chOff x="0" y="0"/>
            <a:chExt cx="891678" cy="926690"/>
          </a:xfrm>
        </p:grpSpPr>
        <p:sp>
          <p:nvSpPr>
            <p:cNvPr id="413" name="四角形"/>
            <p:cNvSpPr/>
            <p:nvPr/>
          </p:nvSpPr>
          <p:spPr>
            <a:xfrm>
              <a:off x="0" y="0"/>
              <a:ext cx="891679" cy="92669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  <p:sp>
          <p:nvSpPr>
            <p:cNvPr id="414" name="線"/>
            <p:cNvSpPr/>
            <p:nvPr/>
          </p:nvSpPr>
          <p:spPr>
            <a:xfrm flipH="1" flipV="1">
              <a:off x="126797" y="625796"/>
              <a:ext cx="551827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  <p:sp>
          <p:nvSpPr>
            <p:cNvPr id="415" name="線"/>
            <p:cNvSpPr/>
            <p:nvPr/>
          </p:nvSpPr>
          <p:spPr>
            <a:xfrm flipH="1">
              <a:off x="652070" y="251519"/>
              <a:ext cx="2916" cy="4095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</p:grpSp>
      <p:pic>
        <p:nvPicPr>
          <p:cNvPr id="2" name="イメージ" descr="イメージ">
            <a:extLst>
              <a:ext uri="{FF2B5EF4-FFF2-40B4-BE49-F238E27FC236}">
                <a16:creationId xmlns:a16="http://schemas.microsoft.com/office/drawing/2014/main" id="{0FE768E6-508E-B38F-A92F-92D82DA91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48" y="638168"/>
            <a:ext cx="3673359" cy="752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948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57F750B-0B4B-B8E0-C4F1-DB43A2BBF2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lang="en-US" altLang="ja-JP" dirty="0" err="1"/>
              <a:t>IchigoJam</a:t>
            </a:r>
            <a:r>
              <a:rPr lang="ja-JP" altLang="en-US" dirty="0"/>
              <a:t>と</a:t>
            </a:r>
            <a:br>
              <a:rPr lang="en-US" altLang="ja-JP" dirty="0"/>
            </a:br>
            <a:r>
              <a:rPr lang="ja-JP" altLang="en-US" dirty="0"/>
              <a:t>話すことができた！</a:t>
            </a:r>
          </a:p>
        </p:txBody>
      </p:sp>
    </p:spTree>
    <p:extLst>
      <p:ext uri="{BB962C8B-B14F-4D97-AF65-F5344CB8AC3E}">
        <p14:creationId xmlns:p14="http://schemas.microsoft.com/office/powerpoint/2010/main" val="3970236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77972-4D54-D18F-4318-382019984C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4955838" cy="60483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DD9F6E-B3A8-00D9-6B4B-229AABF72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38" y="3877338"/>
            <a:ext cx="4802900" cy="12689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68B612-0D4E-F532-761C-F8AAE40E91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803" y="4056606"/>
            <a:ext cx="1056929" cy="97476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7C30D34-5B0F-E463-AF83-981FD874F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238" y="5631878"/>
            <a:ext cx="2193197" cy="11393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68B6253-61C8-689E-C6A3-65327FBC05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205" y="5662290"/>
            <a:ext cx="1474033" cy="107849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1AF23F-DA37-34D4-BF9F-7D83FFAB3C64}"/>
              </a:ext>
            </a:extLst>
          </p:cNvPr>
          <p:cNvSpPr txBox="1"/>
          <p:nvPr/>
        </p:nvSpPr>
        <p:spPr>
          <a:xfrm>
            <a:off x="3387255" y="1531485"/>
            <a:ext cx="1324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kumimoji="1" lang="ja-JP" altLang="en-US" sz="44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パソコンに接続した</a:t>
            </a:r>
            <a:r>
              <a:rPr kumimoji="1" lang="en-US" altLang="ja-JP" sz="44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kumimoji="1" lang="ja-JP" altLang="en-US" sz="44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を付けてほしい時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3E258A-11FD-3020-B34B-71D93B88D8EC}"/>
              </a:ext>
            </a:extLst>
          </p:cNvPr>
          <p:cNvSpPr txBox="1"/>
          <p:nvPr/>
        </p:nvSpPr>
        <p:spPr>
          <a:xfrm>
            <a:off x="3116912" y="7297485"/>
            <a:ext cx="137080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kumimoji="1" lang="ja-JP" altLang="en-US" sz="28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コンピュータが知っている言語を</a:t>
            </a:r>
            <a:endParaRPr kumimoji="1" lang="en-US" altLang="ja-JP" sz="2800" kern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75390" hangingPunct="1"/>
            <a:r>
              <a:rPr kumimoji="1" lang="ja-JP" altLang="en-US" b="1" u="sng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一言一句間違えない</a:t>
            </a:r>
            <a:r>
              <a:rPr kumimoji="1" lang="ja-JP" altLang="en-US" sz="28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ようにしないと伝わらないのがプログラミングの基本</a:t>
            </a:r>
            <a:endParaRPr kumimoji="1" lang="en-US" altLang="ja-JP" sz="2800" kern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75390" hangingPunct="1"/>
            <a:endParaRPr kumimoji="1" lang="en-US" altLang="ja-JP" sz="2800" kern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D916AA-2B69-A91A-E4C6-25C51322FD8F}"/>
              </a:ext>
            </a:extLst>
          </p:cNvPr>
          <p:cNvSpPr txBox="1"/>
          <p:nvPr/>
        </p:nvSpPr>
        <p:spPr>
          <a:xfrm>
            <a:off x="10843301" y="3877338"/>
            <a:ext cx="401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kumimoji="1" lang="ja-JP" altLang="en-US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エラー</a:t>
            </a:r>
            <a:endParaRPr kumimoji="1" lang="en-US" altLang="ja-JP" kern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75390" hangingPunct="1"/>
            <a:r>
              <a:rPr kumimoji="1" lang="ja-JP" altLang="en-US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わかりません。。。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E526D3-64F2-2AED-61D8-D94A452FC148}"/>
              </a:ext>
            </a:extLst>
          </p:cNvPr>
          <p:cNvSpPr txBox="1"/>
          <p:nvPr/>
        </p:nvSpPr>
        <p:spPr>
          <a:xfrm>
            <a:off x="10843301" y="5623495"/>
            <a:ext cx="564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kumimoji="1" lang="en-US" altLang="ja-JP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OK!</a:t>
            </a:r>
          </a:p>
          <a:p>
            <a:pPr algn="l" defTabSz="975390" hangingPunct="1"/>
            <a:r>
              <a:rPr kumimoji="1" lang="en-US" altLang="ja-JP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kumimoji="1" lang="ja-JP" altLang="en-US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をつけるね！！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B4ADE0-91C8-17DC-6080-6530691DA7FB}"/>
              </a:ext>
            </a:extLst>
          </p:cNvPr>
          <p:cNvSpPr txBox="1"/>
          <p:nvPr/>
        </p:nvSpPr>
        <p:spPr>
          <a:xfrm>
            <a:off x="3387255" y="8840891"/>
            <a:ext cx="11243144" cy="8309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l" defTabSz="975390" hangingPunct="1"/>
            <a:r>
              <a:rPr kumimoji="1" lang="en-US" altLang="ja-JP" sz="24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4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ちなみに</a:t>
            </a:r>
            <a:r>
              <a:rPr kumimoji="1" lang="en-US" altLang="ja-JP" sz="24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AI</a:t>
            </a:r>
            <a:r>
              <a:rPr kumimoji="1" lang="ja-JP" altLang="en-US" sz="24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は人間が知っている言語をなんとなく理解してお願いができます。</a:t>
            </a:r>
            <a:endParaRPr kumimoji="1" lang="en-US" altLang="ja-JP" sz="2400" kern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75390" hangingPunct="1"/>
            <a:r>
              <a:rPr kumimoji="1" lang="ja-JP" altLang="en-US" sz="2400" kern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そのため，プログラミングではなくプロンプトと呼びます。</a:t>
            </a:r>
          </a:p>
        </p:txBody>
      </p:sp>
    </p:spTree>
    <p:extLst>
      <p:ext uri="{BB962C8B-B14F-4D97-AF65-F5344CB8AC3E}">
        <p14:creationId xmlns:p14="http://schemas.microsoft.com/office/powerpoint/2010/main" val="14609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D776B7D-6E7C-0010-A30E-6FF95C1B0F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3669" y="4170473"/>
            <a:ext cx="17318038" cy="1412654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latin typeface="こども丸ゴシック" panose="02000600000000000000" pitchFamily="50" charset="-128"/>
                <a:ea typeface="こども丸ゴシック" panose="02000600000000000000" pitchFamily="50" charset="-128"/>
              </a:rPr>
              <a:t>エルチカロボットをつくろう！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FBBE02-243A-9FCC-E8BA-FEBFCCACBB53}"/>
              </a:ext>
            </a:extLst>
          </p:cNvPr>
          <p:cNvSpPr txBox="1"/>
          <p:nvPr/>
        </p:nvSpPr>
        <p:spPr>
          <a:xfrm>
            <a:off x="747423" y="2764522"/>
            <a:ext cx="733905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6600" u="sng" dirty="0">
                <a:latin typeface="+mn-ea"/>
              </a:rPr>
              <a:t>制作その１</a:t>
            </a:r>
          </a:p>
        </p:txBody>
      </p:sp>
    </p:spTree>
    <p:extLst>
      <p:ext uri="{BB962C8B-B14F-4D97-AF65-F5344CB8AC3E}">
        <p14:creationId xmlns:p14="http://schemas.microsoft.com/office/powerpoint/2010/main" val="667413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LED1:LED0"/>
          <p:cNvSpPr txBox="1"/>
          <p:nvPr/>
        </p:nvSpPr>
        <p:spPr>
          <a:xfrm>
            <a:off x="5384649" y="2633737"/>
            <a:ext cx="12731751" cy="294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5000" dirty="0"/>
              <a:t>LED1:LED0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5000" dirty="0"/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5000" dirty="0"/>
          </a:p>
        </p:txBody>
      </p:sp>
      <p:grpSp>
        <p:nvGrpSpPr>
          <p:cNvPr id="499" name="グループ"/>
          <p:cNvGrpSpPr/>
          <p:nvPr/>
        </p:nvGrpSpPr>
        <p:grpSpPr>
          <a:xfrm>
            <a:off x="11286192" y="2933538"/>
            <a:ext cx="464332" cy="482564"/>
            <a:chOff x="0" y="0"/>
            <a:chExt cx="464331" cy="482563"/>
          </a:xfrm>
        </p:grpSpPr>
        <p:sp>
          <p:nvSpPr>
            <p:cNvPr id="496" name="四角形"/>
            <p:cNvSpPr/>
            <p:nvPr/>
          </p:nvSpPr>
          <p:spPr>
            <a:xfrm>
              <a:off x="0" y="0"/>
              <a:ext cx="464332" cy="482564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497" name="線"/>
            <p:cNvSpPr/>
            <p:nvPr/>
          </p:nvSpPr>
          <p:spPr>
            <a:xfrm flipH="1" flipV="1">
              <a:off x="66028" y="325875"/>
              <a:ext cx="28735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498" name="線"/>
            <p:cNvSpPr/>
            <p:nvPr/>
          </p:nvSpPr>
          <p:spPr>
            <a:xfrm flipH="1">
              <a:off x="339558" y="130975"/>
              <a:ext cx="1519" cy="213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  <p:sp>
        <p:nvSpPr>
          <p:cNvPr id="500" name="け"/>
          <p:cNvSpPr txBox="1"/>
          <p:nvPr/>
        </p:nvSpPr>
        <p:spPr>
          <a:xfrm>
            <a:off x="7982468" y="4191990"/>
            <a:ext cx="3369751" cy="110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lang="ja-JP" altLang="en-US" dirty="0"/>
              <a:t>半角でコロン</a:t>
            </a:r>
            <a:endParaRPr dirty="0"/>
          </a:p>
        </p:txBody>
      </p:sp>
      <p:sp>
        <p:nvSpPr>
          <p:cNvPr id="501" name="矢印"/>
          <p:cNvSpPr/>
          <p:nvPr/>
        </p:nvSpPr>
        <p:spPr>
          <a:xfrm rot="16200000">
            <a:off x="7909180" y="3620297"/>
            <a:ext cx="714045" cy="567466"/>
          </a:xfrm>
          <a:prstGeom prst="rightArrow">
            <a:avLst>
              <a:gd name="adj1" fmla="val 32000"/>
              <a:gd name="adj2" fmla="val 80532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pic>
        <p:nvPicPr>
          <p:cNvPr id="502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1565" y="7119863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円形"/>
          <p:cNvSpPr/>
          <p:nvPr/>
        </p:nvSpPr>
        <p:spPr>
          <a:xfrm>
            <a:off x="6108597" y="8153326"/>
            <a:ext cx="698104" cy="698104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504" name=":"/>
          <p:cNvSpPr txBox="1"/>
          <p:nvPr/>
        </p:nvSpPr>
        <p:spPr>
          <a:xfrm>
            <a:off x="9824134" y="7106309"/>
            <a:ext cx="965400" cy="1025922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:</a:t>
            </a:r>
          </a:p>
        </p:txBody>
      </p:sp>
      <p:sp>
        <p:nvSpPr>
          <p:cNvPr id="505" name=";"/>
          <p:cNvSpPr txBox="1"/>
          <p:nvPr/>
        </p:nvSpPr>
        <p:spPr>
          <a:xfrm>
            <a:off x="9824134" y="8324515"/>
            <a:ext cx="965400" cy="1025922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;</a:t>
            </a:r>
          </a:p>
        </p:txBody>
      </p:sp>
      <p:sp>
        <p:nvSpPr>
          <p:cNvPr id="506" name="コロン"/>
          <p:cNvSpPr txBox="1"/>
          <p:nvPr/>
        </p:nvSpPr>
        <p:spPr>
          <a:xfrm>
            <a:off x="12031284" y="7107928"/>
            <a:ext cx="2337329" cy="110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コロン</a:t>
            </a:r>
          </a:p>
        </p:txBody>
      </p:sp>
      <p:sp>
        <p:nvSpPr>
          <p:cNvPr id="507" name="セミコロン"/>
          <p:cNvSpPr txBox="1"/>
          <p:nvPr/>
        </p:nvSpPr>
        <p:spPr>
          <a:xfrm>
            <a:off x="11144769" y="8299312"/>
            <a:ext cx="2559778" cy="110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60831">
              <a:defRPr sz="3839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セミコロン</a:t>
            </a:r>
          </a:p>
        </p:txBody>
      </p:sp>
      <p:sp>
        <p:nvSpPr>
          <p:cNvPr id="508" name="円形"/>
          <p:cNvSpPr/>
          <p:nvPr/>
        </p:nvSpPr>
        <p:spPr>
          <a:xfrm>
            <a:off x="11169306" y="7298064"/>
            <a:ext cx="698104" cy="698104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509" name="ひからせて。けして"/>
          <p:cNvSpPr txBox="1"/>
          <p:nvPr/>
        </p:nvSpPr>
        <p:spPr>
          <a:xfrm>
            <a:off x="5156350" y="321006"/>
            <a:ext cx="702756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ひからせて。けして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1240300"/>
            <a:ext cx="3426150" cy="32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楕円"/>
          <p:cNvSpPr/>
          <p:nvPr/>
        </p:nvSpPr>
        <p:spPr>
          <a:xfrm>
            <a:off x="5019344" y="7767487"/>
            <a:ext cx="7301574" cy="2127714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ja-JP" altLang="en-US" sz="4800" dirty="0"/>
              <a:t>みなさん</a:t>
            </a:r>
            <a:endParaRPr sz="4800" dirty="0"/>
          </a:p>
        </p:txBody>
      </p:sp>
      <p:sp>
        <p:nvSpPr>
          <p:cNvPr id="513" name="線"/>
          <p:cNvSpPr/>
          <p:nvPr/>
        </p:nvSpPr>
        <p:spPr>
          <a:xfrm flipH="1" flipV="1">
            <a:off x="8029438" y="4102184"/>
            <a:ext cx="65614" cy="3208999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514" name="線"/>
          <p:cNvSpPr/>
          <p:nvPr/>
        </p:nvSpPr>
        <p:spPr>
          <a:xfrm flipH="1" flipV="1">
            <a:off x="9226747" y="4372426"/>
            <a:ext cx="84192" cy="3209000"/>
          </a:xfrm>
          <a:prstGeom prst="line">
            <a:avLst/>
          </a:prstGeom>
          <a:ln w="1270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515" name="OK"/>
          <p:cNvSpPr txBox="1"/>
          <p:nvPr/>
        </p:nvSpPr>
        <p:spPr>
          <a:xfrm>
            <a:off x="10443995" y="6045018"/>
            <a:ext cx="113011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OK</a:t>
            </a:r>
          </a:p>
        </p:txBody>
      </p:sp>
      <p:sp>
        <p:nvSpPr>
          <p:cNvPr id="516" name="LED1:LED0"/>
          <p:cNvSpPr txBox="1"/>
          <p:nvPr/>
        </p:nvSpPr>
        <p:spPr>
          <a:xfrm>
            <a:off x="2599712" y="6045018"/>
            <a:ext cx="394338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LED1:LED0</a:t>
            </a:r>
          </a:p>
        </p:txBody>
      </p:sp>
      <p:sp>
        <p:nvSpPr>
          <p:cNvPr id="517" name="（さいごに、エンター）"/>
          <p:cNvSpPr txBox="1"/>
          <p:nvPr/>
        </p:nvSpPr>
        <p:spPr>
          <a:xfrm>
            <a:off x="3087083" y="6953014"/>
            <a:ext cx="405239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（さいごに、エンター）</a:t>
            </a:r>
          </a:p>
        </p:txBody>
      </p:sp>
      <p:grpSp>
        <p:nvGrpSpPr>
          <p:cNvPr id="521" name="グループ"/>
          <p:cNvGrpSpPr/>
          <p:nvPr/>
        </p:nvGrpSpPr>
        <p:grpSpPr>
          <a:xfrm>
            <a:off x="6625292" y="6068490"/>
            <a:ext cx="708770" cy="736601"/>
            <a:chOff x="0" y="0"/>
            <a:chExt cx="708769" cy="736599"/>
          </a:xfrm>
        </p:grpSpPr>
        <p:sp>
          <p:nvSpPr>
            <p:cNvPr id="518" name="四角形"/>
            <p:cNvSpPr/>
            <p:nvPr/>
          </p:nvSpPr>
          <p:spPr>
            <a:xfrm>
              <a:off x="0" y="0"/>
              <a:ext cx="708770" cy="736600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519" name="線"/>
            <p:cNvSpPr/>
            <p:nvPr/>
          </p:nvSpPr>
          <p:spPr>
            <a:xfrm flipH="1" flipV="1">
              <a:off x="100787" y="497427"/>
              <a:ext cx="438632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520" name="線"/>
            <p:cNvSpPr/>
            <p:nvPr/>
          </p:nvSpPr>
          <p:spPr>
            <a:xfrm flipH="1">
              <a:off x="518312" y="199925"/>
              <a:ext cx="2317" cy="32556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  <p:sp>
        <p:nvSpPr>
          <p:cNvPr id="522" name="おや？"/>
          <p:cNvSpPr txBox="1"/>
          <p:nvPr/>
        </p:nvSpPr>
        <p:spPr>
          <a:xfrm>
            <a:off x="11735494" y="7068785"/>
            <a:ext cx="202619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/>
              <a:t>おや</a:t>
            </a:r>
            <a:r>
              <a:rPr dirty="0"/>
              <a:t>？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LED1:LED0…"/>
          <p:cNvSpPr txBox="1"/>
          <p:nvPr/>
        </p:nvSpPr>
        <p:spPr>
          <a:xfrm>
            <a:off x="2624931" y="1373717"/>
            <a:ext cx="12090400" cy="5651501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/>
              <a:t>LED1:LED0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/>
              <a:t>OK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</p:txBody>
      </p:sp>
      <p:sp>
        <p:nvSpPr>
          <p:cNvPr id="525" name="四角形"/>
          <p:cNvSpPr/>
          <p:nvPr/>
        </p:nvSpPr>
        <p:spPr>
          <a:xfrm>
            <a:off x="3789284" y="3408772"/>
            <a:ext cx="326195" cy="7383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526" name="1"/>
          <p:cNvSpPr txBox="1"/>
          <p:nvPr/>
        </p:nvSpPr>
        <p:spPr>
          <a:xfrm>
            <a:off x="5230499" y="5511801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</a:t>
            </a:r>
          </a:p>
        </p:txBody>
      </p:sp>
      <p:sp>
        <p:nvSpPr>
          <p:cNvPr id="527" name="矢印"/>
          <p:cNvSpPr/>
          <p:nvPr/>
        </p:nvSpPr>
        <p:spPr>
          <a:xfrm rot="5400000">
            <a:off x="2311541" y="808567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528" name="カーソル「上」２回"/>
          <p:cNvSpPr txBox="1"/>
          <p:nvPr/>
        </p:nvSpPr>
        <p:spPr>
          <a:xfrm>
            <a:off x="5156350" y="8211939"/>
            <a:ext cx="702756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カーソル「上」２回</a:t>
            </a:r>
          </a:p>
        </p:txBody>
      </p:sp>
      <p:pic>
        <p:nvPicPr>
          <p:cNvPr id="529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1498" y="54773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円形"/>
          <p:cNvSpPr/>
          <p:nvPr/>
        </p:nvSpPr>
        <p:spPr>
          <a:xfrm>
            <a:off x="7209264" y="6908727"/>
            <a:ext cx="698105" cy="698104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ED1:LED0…"/>
          <p:cNvSpPr txBox="1"/>
          <p:nvPr/>
        </p:nvSpPr>
        <p:spPr>
          <a:xfrm>
            <a:off x="2624931" y="1373717"/>
            <a:ext cx="12090400" cy="5651501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/>
              <a:t>LED1:LED0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 dirty="0"/>
              <a:t>OK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/>
          </a:p>
        </p:txBody>
      </p:sp>
      <p:sp>
        <p:nvSpPr>
          <p:cNvPr id="533" name="エンターでもういちど！"/>
          <p:cNvSpPr txBox="1"/>
          <p:nvPr/>
        </p:nvSpPr>
        <p:spPr>
          <a:xfrm>
            <a:off x="4386907" y="8211939"/>
            <a:ext cx="85664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エンターでもういちど！</a:t>
            </a:r>
          </a:p>
        </p:txBody>
      </p:sp>
      <p:sp>
        <p:nvSpPr>
          <p:cNvPr id="534" name="四角形"/>
          <p:cNvSpPr/>
          <p:nvPr/>
        </p:nvSpPr>
        <p:spPr>
          <a:xfrm>
            <a:off x="6075284" y="2419501"/>
            <a:ext cx="326195" cy="7383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535" name="1"/>
          <p:cNvSpPr txBox="1"/>
          <p:nvPr/>
        </p:nvSpPr>
        <p:spPr>
          <a:xfrm>
            <a:off x="5230499" y="5511801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</a:t>
            </a:r>
          </a:p>
        </p:txBody>
      </p:sp>
      <p:pic>
        <p:nvPicPr>
          <p:cNvPr id="536" name="イメージ" descr="イメージ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1498" y="54773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円形"/>
          <p:cNvSpPr/>
          <p:nvPr/>
        </p:nvSpPr>
        <p:spPr>
          <a:xfrm>
            <a:off x="7340498" y="6100160"/>
            <a:ext cx="1112971" cy="1112970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01F0A3A-8939-E0FB-F455-745B3E2489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>
            <a:normAutofit/>
          </a:bodyPr>
          <a:lstStyle/>
          <a:p>
            <a:pPr algn="ctr"/>
            <a:r>
              <a:rPr lang="ja-JP" altLang="en-US" sz="9600" dirty="0"/>
              <a:t>光って→消える</a:t>
            </a:r>
            <a:br>
              <a:rPr lang="en-US" altLang="ja-JP" sz="9600" dirty="0"/>
            </a:br>
            <a:br>
              <a:rPr lang="en-US" altLang="ja-JP" sz="9600" dirty="0"/>
            </a:br>
            <a:r>
              <a:rPr lang="ja-JP" altLang="en-US" sz="8800" dirty="0"/>
              <a:t>なぜうまくいかないのでしょう？</a:t>
            </a:r>
            <a:endParaRPr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540194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80560736-5A25-9758-8970-CF1483590558}"/>
              </a:ext>
            </a:extLst>
          </p:cNvPr>
          <p:cNvSpPr txBox="1">
            <a:spLocks/>
          </p:cNvSpPr>
          <p:nvPr/>
        </p:nvSpPr>
        <p:spPr>
          <a:xfrm>
            <a:off x="0" y="-15875"/>
            <a:ext cx="17318038" cy="9785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689" kern="12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defRPr>
            </a:lvl1pPr>
          </a:lstStyle>
          <a:p>
            <a:pPr algn="ctr"/>
            <a:r>
              <a:rPr lang="ja-JP" altLang="en-US" sz="6000" dirty="0"/>
              <a:t>コンピュータの処理が速すぎて見えない！</a:t>
            </a:r>
            <a:endParaRPr lang="en-US" altLang="ja-JP" sz="6000" dirty="0"/>
          </a:p>
          <a:p>
            <a:pPr algn="ctr"/>
            <a:endParaRPr lang="en-US" altLang="ja-JP" sz="6000" dirty="0"/>
          </a:p>
          <a:p>
            <a:pPr algn="ctr"/>
            <a:endParaRPr lang="en-US" altLang="ja-JP" sz="6000" dirty="0"/>
          </a:p>
          <a:p>
            <a:pPr algn="ctr"/>
            <a:endParaRPr lang="en-US" altLang="ja-JP" sz="6000" dirty="0"/>
          </a:p>
          <a:p>
            <a:pPr algn="ctr"/>
            <a:endParaRPr lang="en-US" altLang="ja-JP" sz="6000" dirty="0"/>
          </a:p>
          <a:p>
            <a:pPr algn="ctr"/>
            <a:endParaRPr lang="en-US" altLang="ja-JP" sz="6000" dirty="0"/>
          </a:p>
          <a:p>
            <a:pPr algn="ctr"/>
            <a:endParaRPr lang="en-US" altLang="ja-JP" sz="6000" dirty="0"/>
          </a:p>
          <a:p>
            <a:pPr algn="ctr"/>
            <a:endParaRPr lang="en-US" altLang="ja-JP" sz="6000" dirty="0"/>
          </a:p>
          <a:p>
            <a:pPr algn="ctr"/>
            <a:r>
              <a:rPr lang="en-US" altLang="ja-JP" sz="6000" dirty="0" err="1"/>
              <a:t>IchigoJam</a:t>
            </a:r>
            <a:r>
              <a:rPr lang="ja-JP" altLang="en-US" sz="6000" dirty="0"/>
              <a:t>に搭載のコンピュータは</a:t>
            </a:r>
            <a:endParaRPr lang="en-US" altLang="ja-JP" sz="6000" dirty="0"/>
          </a:p>
          <a:p>
            <a:pPr algn="ctr"/>
            <a:r>
              <a:rPr lang="en-US" altLang="ja-JP" sz="6000" dirty="0"/>
              <a:t>1</a:t>
            </a:r>
            <a:r>
              <a:rPr lang="ja-JP" altLang="en-US" sz="6000" dirty="0"/>
              <a:t>秒に</a:t>
            </a:r>
            <a:r>
              <a:rPr lang="en-US" altLang="ja-JP" sz="8000" u="sng" dirty="0">
                <a:solidFill>
                  <a:srgbClr val="FF0000"/>
                </a:solidFill>
              </a:rPr>
              <a:t>5000</a:t>
            </a:r>
            <a:r>
              <a:rPr lang="ja-JP" altLang="en-US" sz="8000" u="sng" dirty="0">
                <a:solidFill>
                  <a:srgbClr val="FF0000"/>
                </a:solidFill>
              </a:rPr>
              <a:t>万回</a:t>
            </a:r>
            <a:r>
              <a:rPr lang="ja-JP" altLang="en-US" sz="6000" dirty="0"/>
              <a:t>計算できる</a:t>
            </a:r>
          </a:p>
        </p:txBody>
      </p:sp>
      <p:pic>
        <p:nvPicPr>
          <p:cNvPr id="1026" name="Picture 2" descr="LPCマイコン LPC1114FDH28">
            <a:extLst>
              <a:ext uri="{FF2B5EF4-FFF2-40B4-BE49-F238E27FC236}">
                <a16:creationId xmlns:a16="http://schemas.microsoft.com/office/drawing/2014/main" id="{1F8119AD-69F3-6317-5185-1F7332E8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019" y="195469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92CC04-2459-BA7F-1116-29032088D736}"/>
              </a:ext>
            </a:extLst>
          </p:cNvPr>
          <p:cNvSpPr txBox="1"/>
          <p:nvPr/>
        </p:nvSpPr>
        <p:spPr>
          <a:xfrm>
            <a:off x="12141643" y="6219470"/>
            <a:ext cx="420624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en-US" altLang="ja-JP" sz="2000" dirty="0">
                <a:latin typeface="+mn-ea"/>
              </a:rPr>
              <a:t>LPC1114</a:t>
            </a:r>
            <a:r>
              <a:rPr kumimoji="1" lang="ja-JP" altLang="en-US" sz="2000" dirty="0">
                <a:latin typeface="+mn-ea"/>
              </a:rPr>
              <a:t>　秋月電子から引用</a:t>
            </a:r>
          </a:p>
        </p:txBody>
      </p:sp>
    </p:spTree>
    <p:extLst>
      <p:ext uri="{BB962C8B-B14F-4D97-AF65-F5344CB8AC3E}">
        <p14:creationId xmlns:p14="http://schemas.microsoft.com/office/powerpoint/2010/main" val="33112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4157BA-F891-9831-8E61-36F6CD61C79A}"/>
              </a:ext>
            </a:extLst>
          </p:cNvPr>
          <p:cNvSpPr txBox="1"/>
          <p:nvPr/>
        </p:nvSpPr>
        <p:spPr>
          <a:xfrm>
            <a:off x="3194427" y="2223584"/>
            <a:ext cx="1140593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プログラミング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とは．．．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4000" dirty="0"/>
          </a:p>
          <a:p>
            <a:pPr algn="l"/>
            <a:r>
              <a:rPr lang="ja-JP" altLang="en-US" sz="4000" dirty="0"/>
              <a:t>〇コンピューターに</a:t>
            </a:r>
            <a:r>
              <a:rPr lang="ja-JP" altLang="en-US" sz="4000" dirty="0">
                <a:solidFill>
                  <a:srgbClr val="FF0000"/>
                </a:solidFill>
              </a:rPr>
              <a:t>人間が意図した処理</a:t>
            </a:r>
            <a:r>
              <a:rPr lang="ja-JP" altLang="en-US" sz="4000" dirty="0"/>
              <a:t>を行うように</a:t>
            </a:r>
            <a:r>
              <a:rPr lang="ja-JP" altLang="en-US" sz="4000" dirty="0">
                <a:solidFill>
                  <a:srgbClr val="FF0000"/>
                </a:solidFill>
              </a:rPr>
              <a:t>指示を与える</a:t>
            </a:r>
            <a:r>
              <a:rPr lang="ja-JP" altLang="en-US" sz="4000" dirty="0"/>
              <a:t>作業のこと</a:t>
            </a:r>
            <a:endParaRPr lang="en-US" altLang="ja-JP" sz="4000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38053FB2-8D51-2BE6-32C7-69545C8CCF57}"/>
              </a:ext>
            </a:extLst>
          </p:cNvPr>
          <p:cNvSpPr/>
          <p:nvPr/>
        </p:nvSpPr>
        <p:spPr>
          <a:xfrm>
            <a:off x="8164799" y="5485612"/>
            <a:ext cx="1010653" cy="627102"/>
          </a:xfrm>
          <a:prstGeom prst="down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15D2D0-8339-BEA2-35D4-187F16C8FA86}"/>
              </a:ext>
            </a:extLst>
          </p:cNvPr>
          <p:cNvSpPr txBox="1"/>
          <p:nvPr/>
        </p:nvSpPr>
        <p:spPr>
          <a:xfrm>
            <a:off x="3495955" y="7015610"/>
            <a:ext cx="1034833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コンピュータへのお願い！！</a:t>
            </a:r>
            <a:endParaRPr lang="en-US" altLang="ja-JP" sz="4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コンピュータとのコミュニケーション！！</a:t>
            </a:r>
            <a:endParaRPr lang="en-US" altLang="ja-JP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C356C1-43EF-6E30-7236-39254586B9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kumimoji="1" lang="ja-JP" altLang="en-US" dirty="0"/>
              <a:t>プログラミング（お願い）をしていこう！</a:t>
            </a:r>
          </a:p>
        </p:txBody>
      </p:sp>
    </p:spTree>
    <p:extLst>
      <p:ext uri="{BB962C8B-B14F-4D97-AF65-F5344CB8AC3E}">
        <p14:creationId xmlns:p14="http://schemas.microsoft.com/office/powerpoint/2010/main" val="3851056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まって = WAIT"/>
          <p:cNvSpPr txBox="1">
            <a:spLocks noGrp="1"/>
          </p:cNvSpPr>
          <p:nvPr>
            <p:ph type="title" idx="4294967295"/>
          </p:nvPr>
        </p:nvSpPr>
        <p:spPr>
          <a:xfrm>
            <a:off x="5868062" y="3084443"/>
            <a:ext cx="12739688" cy="3060700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WAIT</a:t>
            </a:r>
            <a:r>
              <a:rPr dirty="0"/>
              <a:t> =</a:t>
            </a:r>
            <a:r>
              <a:rPr lang="en-US" dirty="0"/>
              <a:t> </a:t>
            </a:r>
            <a:r>
              <a:rPr lang="ja-JP" altLang="en-US" dirty="0"/>
              <a:t>まって</a:t>
            </a:r>
            <a:endParaRPr dirty="0"/>
          </a:p>
        </p:txBody>
      </p:sp>
      <p:pic>
        <p:nvPicPr>
          <p:cNvPr id="569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5947768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WAIT180"/>
          <p:cNvSpPr txBox="1"/>
          <p:nvPr/>
        </p:nvSpPr>
        <p:spPr>
          <a:xfrm>
            <a:off x="2643371" y="3217819"/>
            <a:ext cx="12731751" cy="3022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sz="5000" dirty="0"/>
              <a:t>LED1:</a:t>
            </a:r>
            <a:r>
              <a:rPr sz="5000" dirty="0"/>
              <a:t>WAIT180</a:t>
            </a:r>
            <a:r>
              <a:rPr lang="en-US" sz="5000" dirty="0"/>
              <a:t>:LED0</a:t>
            </a:r>
            <a:endParaRPr sz="5000" dirty="0"/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5000" dirty="0"/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5000" dirty="0"/>
          </a:p>
        </p:txBody>
      </p:sp>
      <p:grpSp>
        <p:nvGrpSpPr>
          <p:cNvPr id="575" name="グループ"/>
          <p:cNvGrpSpPr/>
          <p:nvPr/>
        </p:nvGrpSpPr>
        <p:grpSpPr>
          <a:xfrm>
            <a:off x="13668710" y="3551223"/>
            <a:ext cx="464333" cy="482565"/>
            <a:chOff x="0" y="0"/>
            <a:chExt cx="464331" cy="482563"/>
          </a:xfrm>
        </p:grpSpPr>
        <p:sp>
          <p:nvSpPr>
            <p:cNvPr id="572" name="四角形"/>
            <p:cNvSpPr/>
            <p:nvPr/>
          </p:nvSpPr>
          <p:spPr>
            <a:xfrm>
              <a:off x="0" y="0"/>
              <a:ext cx="464332" cy="482564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573" name="線"/>
            <p:cNvSpPr/>
            <p:nvPr/>
          </p:nvSpPr>
          <p:spPr>
            <a:xfrm flipH="1" flipV="1">
              <a:off x="66028" y="325875"/>
              <a:ext cx="28735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574" name="線"/>
            <p:cNvSpPr/>
            <p:nvPr/>
          </p:nvSpPr>
          <p:spPr>
            <a:xfrm flipH="1">
              <a:off x="339558" y="130975"/>
              <a:ext cx="1519" cy="213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  <p:sp>
        <p:nvSpPr>
          <p:cNvPr id="576" name="まって"/>
          <p:cNvSpPr txBox="1"/>
          <p:nvPr/>
        </p:nvSpPr>
        <p:spPr>
          <a:xfrm>
            <a:off x="7464674" y="321006"/>
            <a:ext cx="24109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まって</a:t>
            </a:r>
          </a:p>
        </p:txBody>
      </p:sp>
      <p:sp>
        <p:nvSpPr>
          <p:cNvPr id="577" name="エンター、おしてから…"/>
          <p:cNvSpPr txBox="1"/>
          <p:nvPr/>
        </p:nvSpPr>
        <p:spPr>
          <a:xfrm>
            <a:off x="3429857" y="5650442"/>
            <a:ext cx="10480549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sz="6000"/>
              <a:t>エンター、おしてから</a:t>
            </a:r>
          </a:p>
          <a:p>
            <a: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sz="6000"/>
              <a:t>OKとかえるまでなんびょう？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LED1:WAIT180:LED0"/>
          <p:cNvSpPr txBox="1"/>
          <p:nvPr/>
        </p:nvSpPr>
        <p:spPr>
          <a:xfrm>
            <a:off x="3150923" y="3660419"/>
            <a:ext cx="12731751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rPr dirty="0"/>
              <a:t>LED1:WAIT180:LED0</a:t>
            </a:r>
          </a:p>
        </p:txBody>
      </p:sp>
      <p:grpSp>
        <p:nvGrpSpPr>
          <p:cNvPr id="583" name="グループ"/>
          <p:cNvGrpSpPr/>
          <p:nvPr/>
        </p:nvGrpSpPr>
        <p:grpSpPr>
          <a:xfrm>
            <a:off x="14087869" y="3436427"/>
            <a:ext cx="464333" cy="482564"/>
            <a:chOff x="0" y="0"/>
            <a:chExt cx="464331" cy="482563"/>
          </a:xfrm>
        </p:grpSpPr>
        <p:sp>
          <p:nvSpPr>
            <p:cNvPr id="580" name="四角形"/>
            <p:cNvSpPr/>
            <p:nvPr/>
          </p:nvSpPr>
          <p:spPr>
            <a:xfrm>
              <a:off x="0" y="0"/>
              <a:ext cx="464332" cy="482564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581" name="線"/>
            <p:cNvSpPr/>
            <p:nvPr/>
          </p:nvSpPr>
          <p:spPr>
            <a:xfrm flipH="1" flipV="1">
              <a:off x="66028" y="325875"/>
              <a:ext cx="28735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582" name="線"/>
            <p:cNvSpPr/>
            <p:nvPr/>
          </p:nvSpPr>
          <p:spPr>
            <a:xfrm flipH="1">
              <a:off x="339558" y="130975"/>
              <a:ext cx="1519" cy="213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  <p:sp>
        <p:nvSpPr>
          <p:cNvPr id="584" name="ひかって。３びょうまって。けして"/>
          <p:cNvSpPr txBox="1"/>
          <p:nvPr/>
        </p:nvSpPr>
        <p:spPr>
          <a:xfrm>
            <a:off x="2327838" y="1894747"/>
            <a:ext cx="124136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ひかって。３びょうまって。けして</a:t>
            </a:r>
          </a:p>
        </p:txBody>
      </p:sp>
      <p:pic>
        <p:nvPicPr>
          <p:cNvPr id="589" name="イメージ" descr="イメージ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5465" y="7085997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円形"/>
          <p:cNvSpPr/>
          <p:nvPr/>
        </p:nvSpPr>
        <p:spPr>
          <a:xfrm>
            <a:off x="6832497" y="8119460"/>
            <a:ext cx="698104" cy="698104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591" name=":"/>
          <p:cNvSpPr txBox="1"/>
          <p:nvPr/>
        </p:nvSpPr>
        <p:spPr>
          <a:xfrm>
            <a:off x="9900977" y="7190975"/>
            <a:ext cx="965399" cy="1025922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:</a:t>
            </a:r>
          </a:p>
        </p:txBody>
      </p:sp>
      <p:sp>
        <p:nvSpPr>
          <p:cNvPr id="592" name=";"/>
          <p:cNvSpPr txBox="1"/>
          <p:nvPr/>
        </p:nvSpPr>
        <p:spPr>
          <a:xfrm>
            <a:off x="9900977" y="8409181"/>
            <a:ext cx="965399" cy="1025922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;</a:t>
            </a:r>
          </a:p>
        </p:txBody>
      </p:sp>
      <p:sp>
        <p:nvSpPr>
          <p:cNvPr id="593" name="コロン"/>
          <p:cNvSpPr txBox="1"/>
          <p:nvPr/>
        </p:nvSpPr>
        <p:spPr>
          <a:xfrm>
            <a:off x="12108125" y="7192595"/>
            <a:ext cx="2337329" cy="110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コロン</a:t>
            </a:r>
          </a:p>
        </p:txBody>
      </p:sp>
      <p:sp>
        <p:nvSpPr>
          <p:cNvPr id="594" name="セミコロン"/>
          <p:cNvSpPr txBox="1"/>
          <p:nvPr/>
        </p:nvSpPr>
        <p:spPr>
          <a:xfrm>
            <a:off x="11221611" y="8383978"/>
            <a:ext cx="2559779" cy="110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60831">
              <a:defRPr sz="3839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セミコロン</a:t>
            </a:r>
          </a:p>
        </p:txBody>
      </p:sp>
      <p:sp>
        <p:nvSpPr>
          <p:cNvPr id="595" name="円形"/>
          <p:cNvSpPr/>
          <p:nvPr/>
        </p:nvSpPr>
        <p:spPr>
          <a:xfrm>
            <a:off x="11246147" y="7382731"/>
            <a:ext cx="698104" cy="698104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8EF6BD-BCEA-E1F2-73F3-416F003C37C2}"/>
              </a:ext>
            </a:extLst>
          </p:cNvPr>
          <p:cNvSpPr txBox="1"/>
          <p:nvPr/>
        </p:nvSpPr>
        <p:spPr>
          <a:xfrm>
            <a:off x="3355450" y="5763628"/>
            <a:ext cx="908039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en-US" altLang="ja-JP" sz="4000" dirty="0">
                <a:latin typeface="+mn-ea"/>
              </a:rPr>
              <a:t>WAIT60</a:t>
            </a:r>
            <a:r>
              <a:rPr kumimoji="1" lang="ja-JP" altLang="en-US" sz="4000" dirty="0">
                <a:latin typeface="+mn-ea"/>
              </a:rPr>
              <a:t>　で</a:t>
            </a:r>
            <a:r>
              <a:rPr kumimoji="1" lang="en-US" altLang="ja-JP" sz="4000" dirty="0">
                <a:latin typeface="+mn-ea"/>
              </a:rPr>
              <a:t>1</a:t>
            </a:r>
            <a:r>
              <a:rPr kumimoji="1" lang="ja-JP" altLang="en-US" sz="4000" dirty="0">
                <a:latin typeface="+mn-ea"/>
              </a:rPr>
              <a:t>秒待ってくれます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10かいひからせるには？"/>
          <p:cNvSpPr txBox="1">
            <a:spLocks noGrp="1"/>
          </p:cNvSpPr>
          <p:nvPr>
            <p:ph type="title" idx="4294967295"/>
          </p:nvPr>
        </p:nvSpPr>
        <p:spPr>
          <a:xfrm>
            <a:off x="0" y="3111500"/>
            <a:ext cx="12739688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 dirty="0"/>
              <a:t>じゃあ，</a:t>
            </a:r>
            <a:r>
              <a:rPr dirty="0"/>
              <a:t>10</a:t>
            </a:r>
            <a:r>
              <a:rPr lang="en-US" dirty="0"/>
              <a:t>00</a:t>
            </a:r>
            <a:r>
              <a:rPr lang="ja-JP" altLang="en-US" dirty="0"/>
              <a:t>回</a:t>
            </a:r>
            <a:r>
              <a:rPr dirty="0" err="1"/>
              <a:t>ひからせるには</a:t>
            </a:r>
            <a:r>
              <a:rPr dirty="0"/>
              <a:t>？</a:t>
            </a:r>
          </a:p>
        </p:txBody>
      </p:sp>
      <p:pic>
        <p:nvPicPr>
          <p:cNvPr id="607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5947768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LED1:WAIT10:LED0:WAIT10:LED1:WAIT10:LED0:WAIT10:LED1:WAIT10:LED0:WAIT10:LED1:WAIT10:LED0:WAIT10:LED1:WAIT10:LED0:WAIT10:LED1:WAIT10:LED0:WAIT10:LED1:WAIT10:LED0:WAIT10:LED1:WAIT10:LED0:WAIT10:LED1:WAIT10:LED0:WAIT10:LED1:WAIT10:LED0"/>
          <p:cNvSpPr txBox="1"/>
          <p:nvPr/>
        </p:nvSpPr>
        <p:spPr>
          <a:xfrm>
            <a:off x="2456656" y="1747740"/>
            <a:ext cx="12731750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LED1:WAIT10:LED0:WAIT10</a:t>
            </a:r>
            <a:r>
              <a:rPr dirty="0"/>
              <a:t>:LED1:WAIT10:LED0:WAIT10:LED1:WAIT10:LED0:WAIT10:LED1:WAIT10:</a:t>
            </a:r>
            <a:r>
              <a:rPr lang="en-US" altLang="ja-JP" dirty="0"/>
              <a:t>L</a:t>
            </a:r>
            <a:r>
              <a:rPr dirty="0"/>
              <a:t>E</a:t>
            </a:r>
            <a:r>
              <a:rPr lang="en-US" altLang="ja-JP" dirty="0"/>
              <a:t>C</a:t>
            </a:r>
            <a:r>
              <a:rPr dirty="0"/>
              <a:t>0:WAIT10:LED1:WAIT10:LED0:WAIT10:LED1:WAIT10:LED0:WAIT10:LED1:WAIT10:LED0:WAIT10:LED1:WAIT10:LED0:WAIT10:LED1:WAIT10:LED0:WAIT10:LED1:WAIT10:LED0</a:t>
            </a:r>
            <a:r>
              <a:rPr lang="en-US" altLang="ja-JP" dirty="0"/>
              <a:t>…</a:t>
            </a:r>
            <a:endParaRPr dirty="0"/>
          </a:p>
        </p:txBody>
      </p:sp>
      <p:sp>
        <p:nvSpPr>
          <p:cNvPr id="610" name="10回ひかる！"/>
          <p:cNvSpPr/>
          <p:nvPr/>
        </p:nvSpPr>
        <p:spPr>
          <a:xfrm>
            <a:off x="8533738" y="6466980"/>
            <a:ext cx="6619820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lang="ja-JP" altLang="en-US" sz="4000" dirty="0"/>
              <a:t>・打つのがとても</a:t>
            </a:r>
            <a:endParaRPr lang="en-US" altLang="ja-JP" sz="4000" dirty="0"/>
          </a:p>
          <a:p>
            <a:r>
              <a:rPr lang="ja-JP" altLang="en-US" sz="4000" dirty="0"/>
              <a:t>大変！</a:t>
            </a:r>
            <a:endParaRPr lang="en-US" altLang="ja-JP" sz="4000" dirty="0"/>
          </a:p>
          <a:p>
            <a:r>
              <a:rPr lang="ja-JP" altLang="en-US" sz="4000" dirty="0"/>
              <a:t>・途中ミスしたら</a:t>
            </a:r>
            <a:r>
              <a:rPr lang="en-US" altLang="ja-JP" sz="4000" dirty="0"/>
              <a:t>…</a:t>
            </a:r>
            <a:endParaRPr sz="4000" dirty="0"/>
          </a:p>
        </p:txBody>
      </p:sp>
      <p:sp>
        <p:nvSpPr>
          <p:cNvPr id="611" name="*うたなくていいよ"/>
          <p:cNvSpPr txBox="1"/>
          <p:nvPr/>
        </p:nvSpPr>
        <p:spPr>
          <a:xfrm>
            <a:off x="3235458" y="8687130"/>
            <a:ext cx="5298281" cy="892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*うたなくていいよ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728797-529F-6503-0D2E-3BD6853BE050}"/>
              </a:ext>
            </a:extLst>
          </p:cNvPr>
          <p:cNvSpPr/>
          <p:nvPr/>
        </p:nvSpPr>
        <p:spPr>
          <a:xfrm>
            <a:off x="9636846" y="3635436"/>
            <a:ext cx="540824" cy="634414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まって = WAIT"/>
          <p:cNvSpPr txBox="1">
            <a:spLocks noGrp="1"/>
          </p:cNvSpPr>
          <p:nvPr>
            <p:ph type="title" idx="4294967295"/>
          </p:nvPr>
        </p:nvSpPr>
        <p:spPr>
          <a:xfrm>
            <a:off x="4898004" y="3744402"/>
            <a:ext cx="12739688" cy="3060700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GOTO</a:t>
            </a:r>
            <a:r>
              <a:rPr dirty="0"/>
              <a:t> =</a:t>
            </a:r>
            <a:r>
              <a:rPr lang="en-US" dirty="0"/>
              <a:t> </a:t>
            </a:r>
            <a:r>
              <a:rPr lang="ja-JP" altLang="en-US" dirty="0"/>
              <a:t>くりかえし</a:t>
            </a:r>
            <a:endParaRPr dirty="0"/>
          </a:p>
        </p:txBody>
      </p:sp>
      <p:pic>
        <p:nvPicPr>
          <p:cNvPr id="569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5947768"/>
            <a:ext cx="3426150" cy="32089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まって = WAIT">
            <a:extLst>
              <a:ext uri="{FF2B5EF4-FFF2-40B4-BE49-F238E27FC236}">
                <a16:creationId xmlns:a16="http://schemas.microsoft.com/office/drawing/2014/main" id="{0379D0B6-6428-756B-C2B1-97358A4CD554}"/>
              </a:ext>
            </a:extLst>
          </p:cNvPr>
          <p:cNvSpPr txBox="1">
            <a:spLocks/>
          </p:cNvSpPr>
          <p:nvPr/>
        </p:nvSpPr>
        <p:spPr>
          <a:xfrm>
            <a:off x="1137037" y="1168180"/>
            <a:ext cx="12739688" cy="306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689" kern="12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defRPr>
            </a:lvl1pPr>
          </a:lstStyle>
          <a:p>
            <a:r>
              <a:rPr lang="ja-JP" altLang="en-US" dirty="0"/>
              <a:t>同じことをくりかえして！</a:t>
            </a:r>
          </a:p>
        </p:txBody>
      </p:sp>
    </p:spTree>
    <p:extLst>
      <p:ext uri="{BB962C8B-B14F-4D97-AF65-F5344CB8AC3E}">
        <p14:creationId xmlns:p14="http://schemas.microsoft.com/office/powerpoint/2010/main" val="1611106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1 LED1:WAIT10…"/>
          <p:cNvSpPr txBox="1"/>
          <p:nvPr/>
        </p:nvSpPr>
        <p:spPr>
          <a:xfrm>
            <a:off x="4099190" y="1350434"/>
            <a:ext cx="12731751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5000" dirty="0"/>
              <a:t>1 LED1:WAIT10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5000" dirty="0"/>
              <a:t>2 LED0:WAIT10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5000" dirty="0"/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5000" dirty="0"/>
          </a:p>
        </p:txBody>
      </p:sp>
      <p:grpSp>
        <p:nvGrpSpPr>
          <p:cNvPr id="620" name="グループ"/>
          <p:cNvGrpSpPr/>
          <p:nvPr/>
        </p:nvGrpSpPr>
        <p:grpSpPr>
          <a:xfrm>
            <a:off x="12517568" y="1733389"/>
            <a:ext cx="464332" cy="482564"/>
            <a:chOff x="0" y="0"/>
            <a:chExt cx="464331" cy="482563"/>
          </a:xfrm>
        </p:grpSpPr>
        <p:sp>
          <p:nvSpPr>
            <p:cNvPr id="617" name="四角形"/>
            <p:cNvSpPr/>
            <p:nvPr/>
          </p:nvSpPr>
          <p:spPr>
            <a:xfrm>
              <a:off x="0" y="0"/>
              <a:ext cx="464332" cy="482564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618" name="線"/>
            <p:cNvSpPr/>
            <p:nvPr/>
          </p:nvSpPr>
          <p:spPr>
            <a:xfrm flipH="1" flipV="1">
              <a:off x="66028" y="325875"/>
              <a:ext cx="28735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619" name="線"/>
            <p:cNvSpPr/>
            <p:nvPr/>
          </p:nvSpPr>
          <p:spPr>
            <a:xfrm flipH="1">
              <a:off x="339558" y="130975"/>
              <a:ext cx="1519" cy="213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  <p:grpSp>
        <p:nvGrpSpPr>
          <p:cNvPr id="624" name="グループ"/>
          <p:cNvGrpSpPr/>
          <p:nvPr/>
        </p:nvGrpSpPr>
        <p:grpSpPr>
          <a:xfrm>
            <a:off x="12495109" y="2686971"/>
            <a:ext cx="464332" cy="482564"/>
            <a:chOff x="0" y="0"/>
            <a:chExt cx="464331" cy="482563"/>
          </a:xfrm>
        </p:grpSpPr>
        <p:sp>
          <p:nvSpPr>
            <p:cNvPr id="621" name="四角形"/>
            <p:cNvSpPr/>
            <p:nvPr/>
          </p:nvSpPr>
          <p:spPr>
            <a:xfrm>
              <a:off x="0" y="0"/>
              <a:ext cx="464332" cy="482564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622" name="線"/>
            <p:cNvSpPr/>
            <p:nvPr/>
          </p:nvSpPr>
          <p:spPr>
            <a:xfrm flipH="1" flipV="1">
              <a:off x="66028" y="325875"/>
              <a:ext cx="28735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623" name="線"/>
            <p:cNvSpPr/>
            <p:nvPr/>
          </p:nvSpPr>
          <p:spPr>
            <a:xfrm flipH="1">
              <a:off x="339558" y="130975"/>
              <a:ext cx="1519" cy="213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  <p:sp>
        <p:nvSpPr>
          <p:cNvPr id="627" name="スペース"/>
          <p:cNvSpPr txBox="1"/>
          <p:nvPr/>
        </p:nvSpPr>
        <p:spPr>
          <a:xfrm>
            <a:off x="3989594" y="4133371"/>
            <a:ext cx="2337329" cy="110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/>
              <a:t>スペース</a:t>
            </a:r>
            <a:endParaRPr dirty="0"/>
          </a:p>
        </p:txBody>
      </p:sp>
      <p:sp>
        <p:nvSpPr>
          <p:cNvPr id="628" name="矢印"/>
          <p:cNvSpPr/>
          <p:nvPr/>
        </p:nvSpPr>
        <p:spPr>
          <a:xfrm rot="16200000">
            <a:off x="4658365" y="3492615"/>
            <a:ext cx="714045" cy="567466"/>
          </a:xfrm>
          <a:prstGeom prst="rightArrow">
            <a:avLst>
              <a:gd name="adj1" fmla="val 32000"/>
              <a:gd name="adj2" fmla="val 80532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633" name=":"/>
          <p:cNvSpPr txBox="1"/>
          <p:nvPr/>
        </p:nvSpPr>
        <p:spPr>
          <a:xfrm>
            <a:off x="11212669" y="4769508"/>
            <a:ext cx="965399" cy="1025922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:</a:t>
            </a:r>
          </a:p>
        </p:txBody>
      </p:sp>
      <p:sp>
        <p:nvSpPr>
          <p:cNvPr id="634" name=";"/>
          <p:cNvSpPr txBox="1"/>
          <p:nvPr/>
        </p:nvSpPr>
        <p:spPr>
          <a:xfrm>
            <a:off x="11212669" y="5987714"/>
            <a:ext cx="965399" cy="1025922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;</a:t>
            </a:r>
          </a:p>
        </p:txBody>
      </p:sp>
      <p:sp>
        <p:nvSpPr>
          <p:cNvPr id="635" name="コロン"/>
          <p:cNvSpPr txBox="1"/>
          <p:nvPr/>
        </p:nvSpPr>
        <p:spPr>
          <a:xfrm>
            <a:off x="13419817" y="4771128"/>
            <a:ext cx="2337329" cy="110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コロン</a:t>
            </a:r>
          </a:p>
        </p:txBody>
      </p:sp>
      <p:sp>
        <p:nvSpPr>
          <p:cNvPr id="636" name="セミコロン"/>
          <p:cNvSpPr txBox="1"/>
          <p:nvPr/>
        </p:nvSpPr>
        <p:spPr>
          <a:xfrm>
            <a:off x="12533303" y="5962513"/>
            <a:ext cx="2559779" cy="1103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60831">
              <a:defRPr sz="3839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セミコロン</a:t>
            </a:r>
          </a:p>
        </p:txBody>
      </p:sp>
      <p:sp>
        <p:nvSpPr>
          <p:cNvPr id="637" name="円形"/>
          <p:cNvSpPr/>
          <p:nvPr/>
        </p:nvSpPr>
        <p:spPr>
          <a:xfrm>
            <a:off x="12557839" y="4961264"/>
            <a:ext cx="698104" cy="698104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638" name="エンター"/>
          <p:cNvSpPr txBox="1">
            <a:spLocks noGrp="1"/>
          </p:cNvSpPr>
          <p:nvPr>
            <p:ph type="title" idx="4294967295"/>
          </p:nvPr>
        </p:nvSpPr>
        <p:spPr>
          <a:xfrm>
            <a:off x="13241073" y="3272169"/>
            <a:ext cx="2560638" cy="1282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エンタ</a:t>
            </a:r>
            <a:r>
              <a:rPr dirty="0"/>
              <a:t>ー</a:t>
            </a:r>
          </a:p>
        </p:txBody>
      </p:sp>
      <p:sp>
        <p:nvSpPr>
          <p:cNvPr id="639" name="矢印"/>
          <p:cNvSpPr/>
          <p:nvPr/>
        </p:nvSpPr>
        <p:spPr>
          <a:xfrm rot="16200000">
            <a:off x="12341144" y="3578983"/>
            <a:ext cx="714045" cy="567466"/>
          </a:xfrm>
          <a:prstGeom prst="rightArrow">
            <a:avLst>
              <a:gd name="adj1" fmla="val 32000"/>
              <a:gd name="adj2" fmla="val 80532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3 GOTO1"/>
          <p:cNvSpPr txBox="1"/>
          <p:nvPr/>
        </p:nvSpPr>
        <p:spPr>
          <a:xfrm>
            <a:off x="3879056" y="3777364"/>
            <a:ext cx="12731750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3 GOTO1</a:t>
            </a:r>
          </a:p>
        </p:txBody>
      </p:sp>
      <p:sp>
        <p:nvSpPr>
          <p:cNvPr id="673" name="1へいって"/>
          <p:cNvSpPr/>
          <p:nvPr/>
        </p:nvSpPr>
        <p:spPr>
          <a:xfrm>
            <a:off x="8647672" y="6824727"/>
            <a:ext cx="6623514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/>
              <a:t>1</a:t>
            </a:r>
            <a:r>
              <a:rPr lang="ja-JP" altLang="en-US" dirty="0"/>
              <a:t>　</a:t>
            </a:r>
            <a:r>
              <a:rPr dirty="0"/>
              <a:t>へ</a:t>
            </a:r>
            <a:r>
              <a:rPr lang="ja-JP" altLang="en-US" dirty="0"/>
              <a:t>戻る！</a:t>
            </a:r>
            <a:endParaRPr dirty="0"/>
          </a:p>
        </p:txBody>
      </p:sp>
      <p:sp>
        <p:nvSpPr>
          <p:cNvPr id="674" name="くりかえし"/>
          <p:cNvSpPr txBox="1">
            <a:spLocks noGrp="1"/>
          </p:cNvSpPr>
          <p:nvPr>
            <p:ph type="title" idx="4294967295"/>
          </p:nvPr>
        </p:nvSpPr>
        <p:spPr>
          <a:xfrm>
            <a:off x="0" y="608013"/>
            <a:ext cx="11847513" cy="173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/>
              <a:t>くりかえし</a:t>
            </a:r>
            <a:endParaRPr dirty="0"/>
          </a:p>
        </p:txBody>
      </p:sp>
      <p:pic>
        <p:nvPicPr>
          <p:cNvPr id="675" name="イメージ" descr="イメージ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565" y="71537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円形"/>
          <p:cNvSpPr/>
          <p:nvPr/>
        </p:nvSpPr>
        <p:spPr>
          <a:xfrm>
            <a:off x="3464450" y="7050907"/>
            <a:ext cx="914666" cy="914665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677" name="F5"/>
          <p:cNvSpPr txBox="1"/>
          <p:nvPr/>
        </p:nvSpPr>
        <p:spPr>
          <a:xfrm>
            <a:off x="3596215" y="6165582"/>
            <a:ext cx="4068841" cy="6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/>
              <a:t>F5</a:t>
            </a:r>
            <a:r>
              <a:rPr lang="ja-JP" altLang="en-US" dirty="0"/>
              <a:t>で実行（</a:t>
            </a:r>
            <a:r>
              <a:rPr lang="en-US" altLang="ja-JP" dirty="0"/>
              <a:t>RUN</a:t>
            </a:r>
            <a:r>
              <a:rPr lang="ja-JP" altLang="en-US" dirty="0"/>
              <a:t>）</a:t>
            </a:r>
            <a:endParaRPr dirty="0"/>
          </a:p>
        </p:txBody>
      </p:sp>
      <p:grpSp>
        <p:nvGrpSpPr>
          <p:cNvPr id="681" name="グループ"/>
          <p:cNvGrpSpPr/>
          <p:nvPr/>
        </p:nvGrpSpPr>
        <p:grpSpPr>
          <a:xfrm>
            <a:off x="8437965" y="4010570"/>
            <a:ext cx="464332" cy="482564"/>
            <a:chOff x="0" y="0"/>
            <a:chExt cx="464331" cy="482563"/>
          </a:xfrm>
        </p:grpSpPr>
        <p:sp>
          <p:nvSpPr>
            <p:cNvPr id="678" name="四角形"/>
            <p:cNvSpPr/>
            <p:nvPr/>
          </p:nvSpPr>
          <p:spPr>
            <a:xfrm>
              <a:off x="0" y="0"/>
              <a:ext cx="464332" cy="482564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679" name="線"/>
            <p:cNvSpPr/>
            <p:nvPr/>
          </p:nvSpPr>
          <p:spPr>
            <a:xfrm flipH="1" flipV="1">
              <a:off x="66028" y="325875"/>
              <a:ext cx="28735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680" name="線"/>
            <p:cNvSpPr/>
            <p:nvPr/>
          </p:nvSpPr>
          <p:spPr>
            <a:xfrm flipH="1">
              <a:off x="339558" y="130975"/>
              <a:ext cx="1519" cy="213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F3D3FB-CA1E-CEB8-7A60-863F9FDAB1D9}"/>
              </a:ext>
            </a:extLst>
          </p:cNvPr>
          <p:cNvSpPr txBox="1"/>
          <p:nvPr/>
        </p:nvSpPr>
        <p:spPr>
          <a:xfrm>
            <a:off x="6910312" y="5348736"/>
            <a:ext cx="34747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dirty="0"/>
              <a:t>エンター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1000回やって？"/>
          <p:cNvSpPr txBox="1">
            <a:spLocks noGrp="1"/>
          </p:cNvSpPr>
          <p:nvPr>
            <p:ph type="title" idx="4294967295"/>
          </p:nvPr>
        </p:nvSpPr>
        <p:spPr>
          <a:xfrm>
            <a:off x="6241774" y="3346450"/>
            <a:ext cx="12739688" cy="30607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これなら</a:t>
            </a:r>
            <a:r>
              <a:rPr dirty="0"/>
              <a:t>1000回</a:t>
            </a:r>
            <a:br>
              <a:rPr lang="en-US" dirty="0"/>
            </a:br>
            <a:r>
              <a:rPr lang="ja-JP" altLang="en-US" dirty="0"/>
              <a:t>できそう！</a:t>
            </a:r>
            <a:endParaRPr dirty="0"/>
          </a:p>
        </p:txBody>
      </p:sp>
      <p:pic>
        <p:nvPicPr>
          <p:cNvPr id="670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5947768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E0624-C9C9-8A0B-A805-C7B9170854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6894" y="3942245"/>
            <a:ext cx="15767436" cy="2035175"/>
          </a:xfrm>
        </p:spPr>
        <p:txBody>
          <a:bodyPr/>
          <a:lstStyle/>
          <a:p>
            <a:r>
              <a:rPr kumimoji="1" lang="ja-JP" altLang="en-US" dirty="0"/>
              <a:t>どのコンピュータでプログラミングするか？</a:t>
            </a:r>
          </a:p>
        </p:txBody>
      </p:sp>
    </p:spTree>
    <p:extLst>
      <p:ext uri="{BB962C8B-B14F-4D97-AF65-F5344CB8AC3E}">
        <p14:creationId xmlns:p14="http://schemas.microsoft.com/office/powerpoint/2010/main" val="1865208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BA74C8-81D1-1F01-DE61-00BB3FA45F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kumimoji="1" lang="ja-JP" altLang="en-US" dirty="0"/>
              <a:t>ちなみに</a:t>
            </a:r>
            <a:br>
              <a:rPr kumimoji="1" lang="en-US" altLang="ja-JP" dirty="0"/>
            </a:br>
            <a:r>
              <a:rPr kumimoji="1" lang="ja-JP" altLang="en-US" dirty="0"/>
              <a:t>役立つコマンド</a:t>
            </a:r>
          </a:p>
        </p:txBody>
      </p:sp>
    </p:spTree>
    <p:extLst>
      <p:ext uri="{BB962C8B-B14F-4D97-AF65-F5344CB8AC3E}">
        <p14:creationId xmlns:p14="http://schemas.microsoft.com/office/powerpoint/2010/main" val="582518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LS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CLS</a:t>
            </a:r>
          </a:p>
        </p:txBody>
      </p:sp>
      <p:pic>
        <p:nvPicPr>
          <p:cNvPr id="642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F1"/>
          <p:cNvSpPr/>
          <p:nvPr/>
        </p:nvSpPr>
        <p:spPr>
          <a:xfrm>
            <a:off x="7988565" y="4120820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F1</a:t>
            </a:r>
          </a:p>
        </p:txBody>
      </p:sp>
      <p:sp>
        <p:nvSpPr>
          <p:cNvPr id="644" name="がめんをきれいに"/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7513638" cy="12827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がめんをきれいに</a:t>
            </a:r>
          </a:p>
        </p:txBody>
      </p:sp>
      <p:pic>
        <p:nvPicPr>
          <p:cNvPr id="645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565" y="71537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円形"/>
          <p:cNvSpPr/>
          <p:nvPr/>
        </p:nvSpPr>
        <p:spPr>
          <a:xfrm>
            <a:off x="2473850" y="7050907"/>
            <a:ext cx="914666" cy="914665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647" name="F1"/>
          <p:cNvSpPr txBox="1"/>
          <p:nvPr/>
        </p:nvSpPr>
        <p:spPr>
          <a:xfrm>
            <a:off x="2605616" y="6165582"/>
            <a:ext cx="1002242" cy="6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F1</a:t>
            </a:r>
          </a:p>
        </p:txBody>
      </p:sp>
      <p:grpSp>
        <p:nvGrpSpPr>
          <p:cNvPr id="651" name="グループ"/>
          <p:cNvGrpSpPr/>
          <p:nvPr/>
        </p:nvGrpSpPr>
        <p:grpSpPr>
          <a:xfrm>
            <a:off x="5088592" y="4413454"/>
            <a:ext cx="891680" cy="926692"/>
            <a:chOff x="0" y="0"/>
            <a:chExt cx="891678" cy="926690"/>
          </a:xfrm>
        </p:grpSpPr>
        <p:sp>
          <p:nvSpPr>
            <p:cNvPr id="648" name="四角形"/>
            <p:cNvSpPr/>
            <p:nvPr/>
          </p:nvSpPr>
          <p:spPr>
            <a:xfrm>
              <a:off x="0" y="0"/>
              <a:ext cx="891679" cy="92669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649" name="線"/>
            <p:cNvSpPr/>
            <p:nvPr/>
          </p:nvSpPr>
          <p:spPr>
            <a:xfrm flipH="1" flipV="1">
              <a:off x="126797" y="625796"/>
              <a:ext cx="551827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650" name="線"/>
            <p:cNvSpPr/>
            <p:nvPr/>
          </p:nvSpPr>
          <p:spPr>
            <a:xfrm flipH="1">
              <a:off x="652070" y="251519"/>
              <a:ext cx="2916" cy="4095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RUN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RUN</a:t>
            </a:r>
          </a:p>
        </p:txBody>
      </p:sp>
      <p:pic>
        <p:nvPicPr>
          <p:cNvPr id="662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F5"/>
          <p:cNvSpPr/>
          <p:nvPr/>
        </p:nvSpPr>
        <p:spPr>
          <a:xfrm>
            <a:off x="7988565" y="4120820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F5</a:t>
            </a:r>
          </a:p>
        </p:txBody>
      </p:sp>
      <p:sp>
        <p:nvSpPr>
          <p:cNvPr id="664" name="ラン（はしれ！／うごかす）"/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7521934" cy="1282700"/>
          </a:xfrm>
          <a:prstGeom prst="rect">
            <a:avLst/>
          </a:prstGeom>
        </p:spPr>
        <p:txBody>
          <a:bodyPr>
            <a:normAutofit/>
          </a:bodyPr>
          <a:lstStyle>
            <a:lvl1pPr defTabSz="479044">
              <a:defRPr sz="41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/>
              <a:t>ラン（はしれ</a:t>
            </a:r>
            <a:r>
              <a:rPr dirty="0"/>
              <a:t>！／</a:t>
            </a:r>
            <a:r>
              <a:rPr dirty="0" err="1"/>
              <a:t>うごかす</a:t>
            </a:r>
            <a:r>
              <a:rPr dirty="0"/>
              <a:t>）</a:t>
            </a:r>
          </a:p>
        </p:txBody>
      </p:sp>
      <p:pic>
        <p:nvPicPr>
          <p:cNvPr id="665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565" y="71537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円形"/>
          <p:cNvSpPr/>
          <p:nvPr/>
        </p:nvSpPr>
        <p:spPr>
          <a:xfrm>
            <a:off x="3464450" y="7050907"/>
            <a:ext cx="914666" cy="914665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667" name="F5"/>
          <p:cNvSpPr txBox="1"/>
          <p:nvPr/>
        </p:nvSpPr>
        <p:spPr>
          <a:xfrm>
            <a:off x="3596216" y="6165582"/>
            <a:ext cx="1002242" cy="6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F5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1114AEC-9E37-4CBC-0C7F-869C2DBAD5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>
            <a:normAutofit/>
          </a:bodyPr>
          <a:lstStyle/>
          <a:p>
            <a:r>
              <a:rPr lang="ja-JP" altLang="en-US" sz="9600" dirty="0"/>
              <a:t>ずっと点めつ！</a:t>
            </a:r>
          </a:p>
        </p:txBody>
      </p:sp>
    </p:spTree>
    <p:extLst>
      <p:ext uri="{BB962C8B-B14F-4D97-AF65-F5344CB8AC3E}">
        <p14:creationId xmlns:p14="http://schemas.microsoft.com/office/powerpoint/2010/main" val="4276911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[ESC]キー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[ESC]キー</a:t>
            </a:r>
          </a:p>
        </p:txBody>
      </p:sp>
      <p:pic>
        <p:nvPicPr>
          <p:cNvPr id="687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とまって！エスケープキー"/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7513638" cy="1282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66674">
              <a:defRPr sz="48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とまって！エスケープキー</a:t>
            </a:r>
          </a:p>
        </p:txBody>
      </p:sp>
      <p:pic>
        <p:nvPicPr>
          <p:cNvPr id="689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51"/>
          <a:stretch>
            <a:fillRect/>
          </a:stretch>
        </p:blipFill>
        <p:spPr>
          <a:xfrm>
            <a:off x="4052818" y="6012607"/>
            <a:ext cx="8824654" cy="3711360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円形"/>
          <p:cNvSpPr/>
          <p:nvPr/>
        </p:nvSpPr>
        <p:spPr>
          <a:xfrm>
            <a:off x="4182798" y="5973564"/>
            <a:ext cx="1028371" cy="1028370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E2C0152-4E6B-129C-ED59-9D581C3DA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lang="ja-JP" altLang="en-US" dirty="0"/>
              <a:t>点めつできた！</a:t>
            </a:r>
            <a:br>
              <a:rPr lang="en-US" altLang="ja-JP" dirty="0"/>
            </a:br>
            <a:r>
              <a:rPr lang="ja-JP" altLang="en-US" dirty="0"/>
              <a:t>つぎは</a:t>
            </a:r>
          </a:p>
        </p:txBody>
      </p:sp>
    </p:spTree>
    <p:extLst>
      <p:ext uri="{BB962C8B-B14F-4D97-AF65-F5344CB8AC3E}">
        <p14:creationId xmlns:p14="http://schemas.microsoft.com/office/powerpoint/2010/main" val="1640955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LIST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LIST</a:t>
            </a:r>
          </a:p>
        </p:txBody>
      </p:sp>
      <p:pic>
        <p:nvPicPr>
          <p:cNvPr id="701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おぼえてるよ"/>
          <p:cNvSpPr/>
          <p:nvPr/>
        </p:nvSpPr>
        <p:spPr>
          <a:xfrm>
            <a:off x="7988565" y="4120820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おぼえてるよ</a:t>
            </a:r>
          </a:p>
        </p:txBody>
      </p:sp>
      <p:sp>
        <p:nvSpPr>
          <p:cNvPr id="703" name="リスト（プログラムみせて）"/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7513638" cy="1282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44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リスト（プログラムみせて）</a:t>
            </a:r>
          </a:p>
        </p:txBody>
      </p:sp>
      <p:pic>
        <p:nvPicPr>
          <p:cNvPr id="704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565" y="71537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円形"/>
          <p:cNvSpPr/>
          <p:nvPr/>
        </p:nvSpPr>
        <p:spPr>
          <a:xfrm>
            <a:off x="3464450" y="7050907"/>
            <a:ext cx="914666" cy="914665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06" name="F4"/>
          <p:cNvSpPr txBox="1"/>
          <p:nvPr/>
        </p:nvSpPr>
        <p:spPr>
          <a:xfrm>
            <a:off x="3596216" y="6165582"/>
            <a:ext cx="1002242" cy="6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F4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1 LED1:WAIT5…"/>
          <p:cNvSpPr txBox="1"/>
          <p:nvPr/>
        </p:nvSpPr>
        <p:spPr>
          <a:xfrm>
            <a:off x="3929856" y="2718715"/>
            <a:ext cx="12731750" cy="3022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5000" dirty="0"/>
              <a:t>1 LED1:WAIT</a:t>
            </a:r>
            <a:r>
              <a:rPr sz="5000" dirty="0">
                <a:solidFill>
                  <a:srgbClr val="FF0000"/>
                </a:solidFill>
              </a:rPr>
              <a:t>5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5000" dirty="0"/>
              <a:t>2 LED0:WAIT</a:t>
            </a:r>
            <a:r>
              <a:rPr sz="5000" dirty="0">
                <a:solidFill>
                  <a:srgbClr val="FF0000"/>
                </a:solidFill>
              </a:rPr>
              <a:t>10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5000" dirty="0"/>
              <a:t>3 GOTO1</a:t>
            </a:r>
          </a:p>
        </p:txBody>
      </p:sp>
      <p:sp>
        <p:nvSpPr>
          <p:cNvPr id="723" name="カーソルキーとバックスペースでかいぞう…"/>
          <p:cNvSpPr txBox="1">
            <a:spLocks noGrp="1"/>
          </p:cNvSpPr>
          <p:nvPr>
            <p:ph type="title" idx="4294967295"/>
          </p:nvPr>
        </p:nvSpPr>
        <p:spPr>
          <a:xfrm>
            <a:off x="0" y="369888"/>
            <a:ext cx="11847513" cy="17303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27152">
              <a:defRPr sz="448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カーソルキーとバックスペースでかいぞう</a:t>
            </a:r>
          </a:p>
          <a:p>
            <a:pPr defTabSz="327152">
              <a:defRPr sz="448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t>かえたぎょうで「</a:t>
            </a:r>
            <a:r>
              <a:rPr>
                <a:solidFill>
                  <a:schemeClr val="accent5"/>
                </a:solidFill>
              </a:rPr>
              <a:t>エンター</a:t>
            </a:r>
            <a:r>
              <a:t>」をおして「</a:t>
            </a:r>
            <a:r>
              <a:rPr>
                <a:solidFill>
                  <a:schemeClr val="accent5"/>
                </a:solidFill>
              </a:rPr>
              <a:t>F5</a:t>
            </a:r>
            <a:r>
              <a:t>」</a:t>
            </a:r>
          </a:p>
        </p:txBody>
      </p:sp>
      <p:pic>
        <p:nvPicPr>
          <p:cNvPr id="724" name="イメージ" descr="イメージ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565" y="71537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円形"/>
          <p:cNvSpPr/>
          <p:nvPr/>
        </p:nvSpPr>
        <p:spPr>
          <a:xfrm>
            <a:off x="3464450" y="7050907"/>
            <a:ext cx="914666" cy="914665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26" name="F5"/>
          <p:cNvSpPr txBox="1"/>
          <p:nvPr/>
        </p:nvSpPr>
        <p:spPr>
          <a:xfrm>
            <a:off x="3596216" y="6165582"/>
            <a:ext cx="1002242" cy="6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F5</a:t>
            </a:r>
          </a:p>
        </p:txBody>
      </p:sp>
      <p:sp>
        <p:nvSpPr>
          <p:cNvPr id="727" name="カーソルキー"/>
          <p:cNvSpPr txBox="1"/>
          <p:nvPr/>
        </p:nvSpPr>
        <p:spPr>
          <a:xfrm>
            <a:off x="6618817" y="6360315"/>
            <a:ext cx="2564937" cy="65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67359"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カーソルキー</a:t>
            </a:r>
          </a:p>
        </p:txBody>
      </p:sp>
      <p:sp>
        <p:nvSpPr>
          <p:cNvPr id="728" name="円形"/>
          <p:cNvSpPr/>
          <p:nvPr/>
        </p:nvSpPr>
        <p:spPr>
          <a:xfrm>
            <a:off x="6923084" y="8573426"/>
            <a:ext cx="1244866" cy="1244866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grpSp>
        <p:nvGrpSpPr>
          <p:cNvPr id="732" name="グループ"/>
          <p:cNvGrpSpPr/>
          <p:nvPr/>
        </p:nvGrpSpPr>
        <p:grpSpPr>
          <a:xfrm>
            <a:off x="11766622" y="3125126"/>
            <a:ext cx="464333" cy="482565"/>
            <a:chOff x="0" y="0"/>
            <a:chExt cx="464331" cy="482563"/>
          </a:xfrm>
        </p:grpSpPr>
        <p:sp>
          <p:nvSpPr>
            <p:cNvPr id="729" name="四角形"/>
            <p:cNvSpPr/>
            <p:nvPr/>
          </p:nvSpPr>
          <p:spPr>
            <a:xfrm>
              <a:off x="0" y="0"/>
              <a:ext cx="464332" cy="482564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730" name="線"/>
            <p:cNvSpPr/>
            <p:nvPr/>
          </p:nvSpPr>
          <p:spPr>
            <a:xfrm flipH="1" flipV="1">
              <a:off x="66028" y="325875"/>
              <a:ext cx="28735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731" name="線"/>
            <p:cNvSpPr/>
            <p:nvPr/>
          </p:nvSpPr>
          <p:spPr>
            <a:xfrm flipH="1">
              <a:off x="339558" y="130975"/>
              <a:ext cx="1519" cy="213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62DD5-FBDE-2EF5-A8E8-3CE5DC380CBF}"/>
              </a:ext>
            </a:extLst>
          </p:cNvPr>
          <p:cNvSpPr txBox="1"/>
          <p:nvPr/>
        </p:nvSpPr>
        <p:spPr>
          <a:xfrm>
            <a:off x="10956897" y="6209651"/>
            <a:ext cx="63053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4800" dirty="0">
                <a:solidFill>
                  <a:srgbClr val="FF0000"/>
                </a:solidFill>
                <a:latin typeface="+mn-ea"/>
              </a:rPr>
              <a:t>赤字</a:t>
            </a:r>
            <a:r>
              <a:rPr kumimoji="1" lang="ja-JP" altLang="en-US" sz="2000" dirty="0">
                <a:latin typeface="+mn-ea"/>
              </a:rPr>
              <a:t>の部分を変えてみましょう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エルチカロボット…"/>
          <p:cNvSpPr txBox="1">
            <a:spLocks noGrp="1"/>
          </p:cNvSpPr>
          <p:nvPr>
            <p:ph type="title" idx="4294967295"/>
          </p:nvPr>
        </p:nvSpPr>
        <p:spPr>
          <a:xfrm>
            <a:off x="0" y="2178050"/>
            <a:ext cx="12739688" cy="3092450"/>
          </a:xfrm>
          <a:prstGeom prst="rect">
            <a:avLst/>
          </a:prstGeom>
        </p:spPr>
        <p:txBody>
          <a:bodyPr/>
          <a:lstStyle/>
          <a:p>
            <a:r>
              <a:t>エルチカロボット</a:t>
            </a:r>
          </a:p>
          <a:p>
            <a:r>
              <a:t>できた！</a:t>
            </a:r>
          </a:p>
        </p:txBody>
      </p:sp>
      <p:pic>
        <p:nvPicPr>
          <p:cNvPr id="862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56" y="5947768"/>
            <a:ext cx="3426150" cy="3208999"/>
          </a:xfrm>
          <a:prstGeom prst="rect">
            <a:avLst/>
          </a:prstGeom>
          <a:ln w="12700">
            <a:miter lim="400000"/>
          </a:ln>
        </p:spPr>
      </p:pic>
      <p:sp>
        <p:nvSpPr>
          <p:cNvPr id="863" name="*"/>
          <p:cNvSpPr txBox="1"/>
          <p:nvPr/>
        </p:nvSpPr>
        <p:spPr>
          <a:xfrm>
            <a:off x="9402673" y="5859464"/>
            <a:ext cx="1057982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C8424F"/>
                </a:solidFill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*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BCFE1-ED18-8858-683D-3E7D1A10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エルチカロボット…">
            <a:extLst>
              <a:ext uri="{FF2B5EF4-FFF2-40B4-BE49-F238E27FC236}">
                <a16:creationId xmlns:a16="http://schemas.microsoft.com/office/drawing/2014/main" id="{CC7954BC-12E2-A516-E871-272A00D4DB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29447" y="3513869"/>
            <a:ext cx="12739688" cy="309245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センサやモータを動かしてみよう！</a:t>
            </a:r>
            <a:endParaRPr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AE6812-18A9-116B-94B9-80ED1D8E924C}"/>
              </a:ext>
            </a:extLst>
          </p:cNvPr>
          <p:cNvSpPr txBox="1"/>
          <p:nvPr/>
        </p:nvSpPr>
        <p:spPr>
          <a:xfrm>
            <a:off x="747423" y="2764522"/>
            <a:ext cx="733905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6600" u="sng" dirty="0">
                <a:latin typeface="+mn-ea"/>
              </a:rPr>
              <a:t>制作その２</a:t>
            </a:r>
          </a:p>
        </p:txBody>
      </p:sp>
    </p:spTree>
    <p:extLst>
      <p:ext uri="{BB962C8B-B14F-4D97-AF65-F5344CB8AC3E}">
        <p14:creationId xmlns:p14="http://schemas.microsoft.com/office/powerpoint/2010/main" val="91910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205" y="690505"/>
            <a:ext cx="8394740" cy="5097582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これがコンピューター！…"/>
          <p:cNvSpPr txBox="1">
            <a:spLocks noGrp="1"/>
          </p:cNvSpPr>
          <p:nvPr>
            <p:ph type="title" idx="4294967295"/>
          </p:nvPr>
        </p:nvSpPr>
        <p:spPr>
          <a:xfrm>
            <a:off x="8916988" y="7060512"/>
            <a:ext cx="7631112" cy="21859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lang="ja-JP" altLang="en-US" dirty="0"/>
              <a:t>というコンピュータを使います！</a:t>
            </a:r>
            <a:endParaRPr dirty="0"/>
          </a:p>
        </p:txBody>
      </p:sp>
      <p:sp>
        <p:nvSpPr>
          <p:cNvPr id="265" name="矢印"/>
          <p:cNvSpPr/>
          <p:nvPr/>
        </p:nvSpPr>
        <p:spPr>
          <a:xfrm rot="16200000">
            <a:off x="8179085" y="5566782"/>
            <a:ext cx="982090" cy="200548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" name="これがコンピューター！…">
            <a:extLst>
              <a:ext uri="{FF2B5EF4-FFF2-40B4-BE49-F238E27FC236}">
                <a16:creationId xmlns:a16="http://schemas.microsoft.com/office/drawing/2014/main" id="{23B8E0E0-9307-B9AB-7723-E7242E811291}"/>
              </a:ext>
            </a:extLst>
          </p:cNvPr>
          <p:cNvSpPr txBox="1">
            <a:spLocks/>
          </p:cNvSpPr>
          <p:nvPr/>
        </p:nvSpPr>
        <p:spPr>
          <a:xfrm>
            <a:off x="3462633" y="7060572"/>
            <a:ext cx="5301842" cy="218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9pPr>
          </a:lstStyle>
          <a:p>
            <a:pPr hangingPunct="1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lang="en-US" altLang="ja-JP" sz="6600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こども丸ゴシック"/>
                <a:sym typeface="こども丸ゴシック"/>
              </a:rPr>
              <a:t>IchigoJam</a:t>
            </a:r>
            <a:endParaRPr lang="ja-JP" altLang="en-US" sz="66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こども丸ゴシック"/>
              <a:sym typeface="こども丸ゴシック"/>
            </a:endParaRPr>
          </a:p>
        </p:txBody>
      </p:sp>
      <p:sp>
        <p:nvSpPr>
          <p:cNvPr id="3" name="これがコンピューター！…">
            <a:extLst>
              <a:ext uri="{FF2B5EF4-FFF2-40B4-BE49-F238E27FC236}">
                <a16:creationId xmlns:a16="http://schemas.microsoft.com/office/drawing/2014/main" id="{7A7C8475-50F4-608D-EC33-835074C5BD36}"/>
              </a:ext>
            </a:extLst>
          </p:cNvPr>
          <p:cNvSpPr txBox="1">
            <a:spLocks/>
          </p:cNvSpPr>
          <p:nvPr/>
        </p:nvSpPr>
        <p:spPr>
          <a:xfrm>
            <a:off x="620202" y="6988950"/>
            <a:ext cx="2965837" cy="218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689" kern="12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defRPr>
            </a:lvl1pPr>
          </a:lstStyle>
          <a:p>
            <a:pPr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lang="ja-JP" altLang="en-US" sz="6000" dirty="0">
                <a:latin typeface="こども丸ゴシック"/>
                <a:ea typeface="こども丸ゴシック"/>
                <a:cs typeface="こども丸ゴシック"/>
                <a:sym typeface="こども丸ゴシック"/>
              </a:rPr>
              <a:t>今回は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93" y="921093"/>
            <a:ext cx="11035798" cy="670132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D347516-43AC-BCF7-1168-5B611E84443E}"/>
              </a:ext>
            </a:extLst>
          </p:cNvPr>
          <p:cNvSpPr/>
          <p:nvPr/>
        </p:nvSpPr>
        <p:spPr>
          <a:xfrm>
            <a:off x="8421854" y="2220475"/>
            <a:ext cx="1599512" cy="4840723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F8CE31-C847-66BD-DEF8-3A071919AE56}"/>
              </a:ext>
            </a:extLst>
          </p:cNvPr>
          <p:cNvSpPr/>
          <p:nvPr/>
        </p:nvSpPr>
        <p:spPr>
          <a:xfrm>
            <a:off x="5962179" y="2220476"/>
            <a:ext cx="1599512" cy="4840724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8D1912-DA34-AAF1-CF02-4937F36C6761}"/>
              </a:ext>
            </a:extLst>
          </p:cNvPr>
          <p:cNvSpPr txBox="1"/>
          <p:nvPr/>
        </p:nvSpPr>
        <p:spPr>
          <a:xfrm>
            <a:off x="6400799" y="7807323"/>
            <a:ext cx="981191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4800" dirty="0">
                <a:solidFill>
                  <a:srgbClr val="FF0000"/>
                </a:solidFill>
                <a:latin typeface="+mn-ea"/>
              </a:rPr>
              <a:t>ここ</a:t>
            </a:r>
            <a:r>
              <a:rPr kumimoji="1" lang="ja-JP" altLang="en-US" sz="4000" dirty="0">
                <a:latin typeface="+mn-ea"/>
              </a:rPr>
              <a:t>の部分！</a:t>
            </a:r>
            <a:endParaRPr kumimoji="1" lang="en-US" altLang="ja-JP" sz="4000" dirty="0">
              <a:latin typeface="+mn-ea"/>
            </a:endParaRPr>
          </a:p>
          <a:p>
            <a:pPr algn="l"/>
            <a:r>
              <a:rPr kumimoji="1" lang="ja-JP" altLang="en-US" sz="4000" dirty="0">
                <a:latin typeface="+mn-ea"/>
              </a:rPr>
              <a:t>なんか刺せそうな穴が空いてますね！</a:t>
            </a:r>
          </a:p>
        </p:txBody>
      </p:sp>
    </p:spTree>
    <p:extLst>
      <p:ext uri="{BB962C8B-B14F-4D97-AF65-F5344CB8AC3E}">
        <p14:creationId xmlns:p14="http://schemas.microsoft.com/office/powerpoint/2010/main" val="1596366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BD2118E-0E9D-D2CC-3639-EF71A37689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>
            <a:normAutofit/>
          </a:bodyPr>
          <a:lstStyle/>
          <a:p>
            <a:r>
              <a:rPr lang="ja-JP" altLang="en-US" dirty="0"/>
              <a:t>自分で手軽にセンサや</a:t>
            </a:r>
            <a:r>
              <a:rPr lang="en-US" altLang="ja-JP" dirty="0"/>
              <a:t>LED</a:t>
            </a:r>
            <a:r>
              <a:rPr lang="ja-JP" altLang="en-US" dirty="0"/>
              <a:t>を取りつけられる！</a:t>
            </a:r>
          </a:p>
        </p:txBody>
      </p:sp>
    </p:spTree>
    <p:extLst>
      <p:ext uri="{BB962C8B-B14F-4D97-AF65-F5344CB8AC3E}">
        <p14:creationId xmlns:p14="http://schemas.microsoft.com/office/powerpoint/2010/main" val="241038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3375E-0B23-5CE2-5C51-A95DAF078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7663"/>
            <a:ext cx="10464800" cy="3302000"/>
          </a:xfrm>
        </p:spPr>
        <p:txBody>
          <a:bodyPr/>
          <a:lstStyle/>
          <a:p>
            <a:r>
              <a:rPr kumimoji="1" lang="ja-JP" altLang="en-US" dirty="0"/>
              <a:t>らぼらとりぃセット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3FDD6E-F1D7-9AB3-1B57-5D15CFA4D0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61531" y="3598333"/>
            <a:ext cx="4013200" cy="53509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D37BA5A-F335-8644-3608-64CA86FBFA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732" y="4267200"/>
            <a:ext cx="5350934" cy="40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45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147C404-1567-82B9-A4EC-7F9E1E0E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480" y="2297088"/>
            <a:ext cx="6580776" cy="716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524490-3007-256F-2C3D-F7964AF98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73600"/>
            <a:ext cx="8355013" cy="241141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/>
              <a:t>センサつきライト</a:t>
            </a:r>
            <a:br>
              <a:rPr kumimoji="1" lang="en-US" altLang="ja-JP" dirty="0"/>
            </a:br>
            <a:r>
              <a:rPr lang="ja-JP" altLang="en-US" sz="4800" dirty="0"/>
              <a:t>（光センサ、</a:t>
            </a:r>
            <a:r>
              <a:rPr lang="en-US" altLang="ja-JP" sz="4800" dirty="0"/>
              <a:t>LED</a:t>
            </a:r>
            <a:r>
              <a:rPr lang="ja-JP" altLang="en-US" sz="4800" dirty="0"/>
              <a:t>）</a:t>
            </a:r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66DB18E-B55F-18C9-258D-271271F0652D}"/>
              </a:ext>
            </a:extLst>
          </p:cNvPr>
          <p:cNvSpPr txBox="1">
            <a:spLocks/>
          </p:cNvSpPr>
          <p:nvPr/>
        </p:nvSpPr>
        <p:spPr>
          <a:xfrm>
            <a:off x="3285331" y="347134"/>
            <a:ext cx="10464800" cy="153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j-ea"/>
                <a:ea typeface="+mj-ea"/>
                <a:cs typeface="+mn-cs"/>
                <a:sym typeface="ヒラギノ角ゴ ProN W3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9pPr>
          </a:lstStyle>
          <a:p>
            <a:pPr hangingPunct="1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どんな仕組み？</a:t>
            </a:r>
          </a:p>
        </p:txBody>
      </p:sp>
    </p:spTree>
    <p:extLst>
      <p:ext uri="{BB962C8B-B14F-4D97-AF65-F5344CB8AC3E}">
        <p14:creationId xmlns:p14="http://schemas.microsoft.com/office/powerpoint/2010/main" val="34305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5097F85-E2C5-167E-C8FD-BFD0FF0EC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254" y="-16945"/>
            <a:ext cx="2970642" cy="3234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2E64294-24C1-A744-B227-A5EB3C8DA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38" y="4113965"/>
            <a:ext cx="3099506" cy="21340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6B02C2-7447-FA45-B1DA-E5DB40E50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280" y="4171698"/>
            <a:ext cx="3112209" cy="2134086"/>
          </a:xfrm>
          <a:prstGeom prst="rect">
            <a:avLst/>
          </a:prstGeom>
        </p:spPr>
      </p:pic>
      <p:sp>
        <p:nvSpPr>
          <p:cNvPr id="10" name="シッテル！">
            <a:extLst>
              <a:ext uri="{FF2B5EF4-FFF2-40B4-BE49-F238E27FC236}">
                <a16:creationId xmlns:a16="http://schemas.microsoft.com/office/drawing/2014/main" id="{32A28C06-0B6A-2D91-E9A7-12866188535A}"/>
              </a:ext>
            </a:extLst>
          </p:cNvPr>
          <p:cNvSpPr txBox="1"/>
          <p:nvPr/>
        </p:nvSpPr>
        <p:spPr>
          <a:xfrm>
            <a:off x="2854396" y="7348862"/>
            <a:ext cx="45910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クラクナッタ！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32B4D19-5533-AECC-6754-0A23B6F24684}"/>
              </a:ext>
            </a:extLst>
          </p:cNvPr>
          <p:cNvSpPr/>
          <p:nvPr/>
        </p:nvSpPr>
        <p:spPr>
          <a:xfrm>
            <a:off x="5615773" y="4685043"/>
            <a:ext cx="927462" cy="937458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lang="ja-JP" altLang="en-US" sz="2400" dirty="0">
              <a:solidFill>
                <a:srgbClr val="FFFFFF"/>
              </a:solidFill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BE6166B-C30B-E6C2-CE74-EE2A1612CF90}"/>
              </a:ext>
            </a:extLst>
          </p:cNvPr>
          <p:cNvSpPr/>
          <p:nvPr/>
        </p:nvSpPr>
        <p:spPr>
          <a:xfrm>
            <a:off x="4273736" y="2916792"/>
            <a:ext cx="3431453" cy="1032907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入力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0243ED6-3420-1C5D-E01A-24000A0A5672}"/>
              </a:ext>
            </a:extLst>
          </p:cNvPr>
          <p:cNvSpPr/>
          <p:nvPr/>
        </p:nvSpPr>
        <p:spPr>
          <a:xfrm>
            <a:off x="9268446" y="3042106"/>
            <a:ext cx="4400406" cy="930751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出力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42881111-905F-85CB-FB8A-8A1E55F5417B}"/>
              </a:ext>
            </a:extLst>
          </p:cNvPr>
          <p:cNvSpPr/>
          <p:nvPr/>
        </p:nvSpPr>
        <p:spPr>
          <a:xfrm>
            <a:off x="10541187" y="4685043"/>
            <a:ext cx="927462" cy="937458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lang="ja-JP" altLang="en-US" sz="2400" dirty="0">
              <a:solidFill>
                <a:srgbClr val="FFFFFF"/>
              </a:solidFill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18" name="シッテル！">
            <a:extLst>
              <a:ext uri="{FF2B5EF4-FFF2-40B4-BE49-F238E27FC236}">
                <a16:creationId xmlns:a16="http://schemas.microsoft.com/office/drawing/2014/main" id="{64E198E6-C15F-F07C-6972-3BCB7C6C83CF}"/>
              </a:ext>
            </a:extLst>
          </p:cNvPr>
          <p:cNvSpPr txBox="1"/>
          <p:nvPr/>
        </p:nvSpPr>
        <p:spPr>
          <a:xfrm>
            <a:off x="10187490" y="7348862"/>
            <a:ext cx="45910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ヒカラセヨウ！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02E143-CBAC-2B05-E3F1-70C632F4602F}"/>
              </a:ext>
            </a:extLst>
          </p:cNvPr>
          <p:cNvSpPr txBox="1"/>
          <p:nvPr/>
        </p:nvSpPr>
        <p:spPr>
          <a:xfrm>
            <a:off x="5446344" y="1070107"/>
            <a:ext cx="859565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3200" dirty="0">
                <a:latin typeface="+mn-ea"/>
              </a:rPr>
              <a:t>暗くなったら光る街灯はどのような仕組み？</a:t>
            </a:r>
          </a:p>
        </p:txBody>
      </p:sp>
      <p:pic>
        <p:nvPicPr>
          <p:cNvPr id="3" name="イメージ" descr="イメージ">
            <a:extLst>
              <a:ext uri="{FF2B5EF4-FFF2-40B4-BE49-F238E27FC236}">
                <a16:creationId xmlns:a16="http://schemas.microsoft.com/office/drawing/2014/main" id="{4DD32AC5-1841-3B82-28FB-652A50338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236" y="3942355"/>
            <a:ext cx="3984073" cy="2419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41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イメージ" descr="イメージ">
            <a:extLst>
              <a:ext uri="{FF2B5EF4-FFF2-40B4-BE49-F238E27FC236}">
                <a16:creationId xmlns:a16="http://schemas.microsoft.com/office/drawing/2014/main" id="{6E59D6A3-535D-088F-0ED1-A1E0A64D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236" y="3942355"/>
            <a:ext cx="3984073" cy="241926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2B7A28B-FDC3-F728-99AC-A73CA371E4E0}"/>
              </a:ext>
            </a:extLst>
          </p:cNvPr>
          <p:cNvSpPr/>
          <p:nvPr/>
        </p:nvSpPr>
        <p:spPr>
          <a:xfrm>
            <a:off x="4295251" y="2607573"/>
            <a:ext cx="3431453" cy="1032907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気づく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8194E2E-6B3C-EC8D-D376-F21F99B39431}"/>
              </a:ext>
            </a:extLst>
          </p:cNvPr>
          <p:cNvSpPr/>
          <p:nvPr/>
        </p:nvSpPr>
        <p:spPr>
          <a:xfrm>
            <a:off x="9466076" y="2658651"/>
            <a:ext cx="4400406" cy="930751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おねがいする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7E96CC-8D23-D1E3-8250-14FFE0907917}"/>
              </a:ext>
            </a:extLst>
          </p:cNvPr>
          <p:cNvSpPr txBox="1"/>
          <p:nvPr/>
        </p:nvSpPr>
        <p:spPr>
          <a:xfrm>
            <a:off x="2596544" y="7144694"/>
            <a:ext cx="3871370" cy="65659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センサ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　　　</a:t>
            </a:r>
            <a:endParaRPr lang="en-US" altLang="ja-JP" dirty="0"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F67231-663F-5684-64B7-B3975EDA0647}"/>
              </a:ext>
            </a:extLst>
          </p:cNvPr>
          <p:cNvSpPr txBox="1"/>
          <p:nvPr/>
        </p:nvSpPr>
        <p:spPr>
          <a:xfrm>
            <a:off x="10735288" y="7066291"/>
            <a:ext cx="4244739" cy="65659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アクチュエータ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CC754E-9018-F678-BAFE-300583E80B49}"/>
              </a:ext>
            </a:extLst>
          </p:cNvPr>
          <p:cNvSpPr txBox="1"/>
          <p:nvPr/>
        </p:nvSpPr>
        <p:spPr>
          <a:xfrm>
            <a:off x="3140914" y="1056093"/>
            <a:ext cx="5529217" cy="841256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キホンのかたち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0E01324-FB88-9C68-A24C-2C24C7C4C4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6342" y="3725921"/>
            <a:ext cx="1958362" cy="2855700"/>
          </a:xfrm>
          <a:prstGeom prst="rect">
            <a:avLst/>
          </a:prstGeom>
          <a:ln>
            <a:solidFill>
              <a:srgbClr val="1B8A6A"/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4BCA64E-AE0D-5E6D-EE40-6F77AA5F2A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35040" y="3724607"/>
            <a:ext cx="1954797" cy="28547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480466E1-62D8-1578-93CB-D52E26943EFE}"/>
              </a:ext>
            </a:extLst>
          </p:cNvPr>
          <p:cNvSpPr/>
          <p:nvPr/>
        </p:nvSpPr>
        <p:spPr>
          <a:xfrm>
            <a:off x="5615773" y="4685043"/>
            <a:ext cx="927462" cy="937458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lang="ja-JP" altLang="en-US" sz="2400" dirty="0">
              <a:solidFill>
                <a:srgbClr val="FFFFFF"/>
              </a:solidFill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8557F9D6-0F21-5D30-1362-C382757F38E5}"/>
              </a:ext>
            </a:extLst>
          </p:cNvPr>
          <p:cNvSpPr/>
          <p:nvPr/>
        </p:nvSpPr>
        <p:spPr>
          <a:xfrm>
            <a:off x="10541187" y="4685043"/>
            <a:ext cx="927462" cy="937458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lang="ja-JP" altLang="en-US" sz="2400" dirty="0">
              <a:solidFill>
                <a:srgbClr val="FFFFFF"/>
              </a:solidFill>
              <a:latin typeface="UD デジタル 教科書体 NP-B" panose="02020700000000000000" pitchFamily="18" charset="-128"/>
              <a:ea typeface="游明朝"/>
            </a:endParaRPr>
          </a:p>
        </p:txBody>
      </p:sp>
    </p:spTree>
    <p:extLst>
      <p:ext uri="{BB962C8B-B14F-4D97-AF65-F5344CB8AC3E}">
        <p14:creationId xmlns:p14="http://schemas.microsoft.com/office/powerpoint/2010/main" val="873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D39E824-C566-0717-141D-266D8A8FF1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lang="ja-JP" altLang="en-US" dirty="0"/>
              <a:t>光センサで</a:t>
            </a:r>
            <a:br>
              <a:rPr lang="en-US" altLang="ja-JP" dirty="0"/>
            </a:br>
            <a:r>
              <a:rPr lang="ja-JP" altLang="en-US" dirty="0"/>
              <a:t>明るさをはかろう！</a:t>
            </a:r>
          </a:p>
        </p:txBody>
      </p:sp>
    </p:spTree>
    <p:extLst>
      <p:ext uri="{BB962C8B-B14F-4D97-AF65-F5344CB8AC3E}">
        <p14:creationId xmlns:p14="http://schemas.microsoft.com/office/powerpoint/2010/main" val="1495031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NEW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pPr>
              <a:defRPr/>
            </a:pPr>
            <a:r>
              <a:t>NEW</a:t>
            </a:r>
          </a:p>
        </p:txBody>
      </p:sp>
      <p:pic>
        <p:nvPicPr>
          <p:cNvPr id="1047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1048" name="いちどスイッチオフ…"/>
          <p:cNvSpPr/>
          <p:nvPr/>
        </p:nvSpPr>
        <p:spPr>
          <a:xfrm>
            <a:off x="7988565" y="4120820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45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rPr>
              <a:t>いちど</a:t>
            </a:r>
            <a:endParaRPr lang="en-US" sz="4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sym typeface="ヒラギノ角ゴ Pro W3"/>
            </a:endParaRPr>
          </a:p>
          <a:p>
            <a:pPr>
              <a:def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45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rPr>
              <a:t>スイッチオフ</a:t>
            </a:r>
            <a:endParaRPr sz="4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sym typeface="ヒラギノ角ゴ Pro W3"/>
            </a:endParaRPr>
          </a:p>
          <a:p>
            <a:pPr>
              <a:def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45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rPr>
              <a:t>でもOK</a:t>
            </a:r>
            <a:r>
              <a:rPr sz="4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rPr>
              <a:t>!</a:t>
            </a:r>
          </a:p>
        </p:txBody>
      </p:sp>
      <p:sp>
        <p:nvSpPr>
          <p:cNvPr id="1049" name="さいしょから（プログラムクリア）"/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8937266" cy="1282700"/>
          </a:xfrm>
          <a:prstGeom prst="rect">
            <a:avLst/>
          </a:prstGeom>
        </p:spPr>
        <p:txBody>
          <a:bodyPr>
            <a:normAutofit/>
          </a:bodyPr>
          <a:lstStyle>
            <a:lvl1pPr defTabSz="455675">
              <a:defRPr sz="39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さいしょから（プログラムクリア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grpSp>
        <p:nvGrpSpPr>
          <p:cNvPr id="1053" name="グループ"/>
          <p:cNvGrpSpPr/>
          <p:nvPr/>
        </p:nvGrpSpPr>
        <p:grpSpPr>
          <a:xfrm>
            <a:off x="5008964" y="4539474"/>
            <a:ext cx="534514" cy="547652"/>
            <a:chOff x="0" y="0"/>
            <a:chExt cx="534512" cy="547650"/>
          </a:xfrm>
        </p:grpSpPr>
        <p:sp>
          <p:nvSpPr>
            <p:cNvPr id="1050" name="四角形"/>
            <p:cNvSpPr/>
            <p:nvPr/>
          </p:nvSpPr>
          <p:spPr>
            <a:xfrm>
              <a:off x="0" y="0"/>
              <a:ext cx="534513" cy="54765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  <p:sp>
          <p:nvSpPr>
            <p:cNvPr id="1051" name="線"/>
            <p:cNvSpPr/>
            <p:nvPr/>
          </p:nvSpPr>
          <p:spPr>
            <a:xfrm flipH="1" flipV="1">
              <a:off x="76008" y="369829"/>
              <a:ext cx="33079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  <p:sp>
          <p:nvSpPr>
            <p:cNvPr id="1052" name="線"/>
            <p:cNvSpPr/>
            <p:nvPr/>
          </p:nvSpPr>
          <p:spPr>
            <a:xfrm flipH="1">
              <a:off x="390880" y="148641"/>
              <a:ext cx="1749" cy="24205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96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F7D85C-E68A-7846-AD24-DFF810137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81467" y="1437464"/>
            <a:ext cx="5983763" cy="8725573"/>
          </a:xfrm>
          <a:prstGeom prst="rect">
            <a:avLst/>
          </a:prstGeom>
          <a:ln>
            <a:solidFill>
              <a:srgbClr val="1B8A6A"/>
            </a:solidFill>
          </a:ln>
        </p:spPr>
      </p:pic>
      <p:sp>
        <p:nvSpPr>
          <p:cNvPr id="5" name="カーソル「上」２回">
            <a:extLst>
              <a:ext uri="{FF2B5EF4-FFF2-40B4-BE49-F238E27FC236}">
                <a16:creationId xmlns:a16="http://schemas.microsoft.com/office/drawing/2014/main" id="{881DBE1A-A84E-BF06-9CD6-74B43D56FFEE}"/>
              </a:ext>
            </a:extLst>
          </p:cNvPr>
          <p:cNvSpPr txBox="1"/>
          <p:nvPr/>
        </p:nvSpPr>
        <p:spPr>
          <a:xfrm>
            <a:off x="4674847" y="499804"/>
            <a:ext cx="779700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キットで同じパーツを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さがしてみましょう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700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カーソル「上」２回">
            <a:extLst>
              <a:ext uri="{FF2B5EF4-FFF2-40B4-BE49-F238E27FC236}">
                <a16:creationId xmlns:a16="http://schemas.microsoft.com/office/drawing/2014/main" id="{3D7655D0-DFAF-F77A-8CEF-F7D763CA1B08}"/>
              </a:ext>
            </a:extLst>
          </p:cNvPr>
          <p:cNvSpPr txBox="1"/>
          <p:nvPr/>
        </p:nvSpPr>
        <p:spPr>
          <a:xfrm>
            <a:off x="5156349" y="1295870"/>
            <a:ext cx="702756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カードをうら返して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つないでみましょう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5BCA21-AEDA-FD27-5BC6-A70EBCB28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15" y="3777484"/>
            <a:ext cx="7434869" cy="51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イメージ" descr="イメージ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923" y="2011361"/>
            <a:ext cx="5139262" cy="1052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イメージ" descr="イメー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9" y="3493766"/>
            <a:ext cx="6335743" cy="384728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39ACC9-A5C7-76F5-5E7A-54F5F0564D40}"/>
              </a:ext>
            </a:extLst>
          </p:cNvPr>
          <p:cNvSpPr txBox="1"/>
          <p:nvPr/>
        </p:nvSpPr>
        <p:spPr>
          <a:xfrm>
            <a:off x="7660480" y="1698482"/>
            <a:ext cx="8881269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dirty="0">
                <a:latin typeface="+mn-ea"/>
              </a:rPr>
              <a:t>・福井県生まれの子ども用プログラミング専用パソコン</a:t>
            </a:r>
            <a:endParaRPr kumimoji="1" lang="en-US" altLang="ja-JP" dirty="0">
              <a:latin typeface="+mn-ea"/>
            </a:endParaRPr>
          </a:p>
          <a:p>
            <a:pPr algn="l"/>
            <a:endParaRPr kumimoji="1" lang="en-US" altLang="ja-JP" dirty="0">
              <a:latin typeface="+mn-ea"/>
            </a:endParaRPr>
          </a:p>
          <a:p>
            <a:pPr algn="l"/>
            <a:r>
              <a:rPr kumimoji="1" lang="ja-JP" altLang="en-US" dirty="0">
                <a:latin typeface="+mn-ea"/>
              </a:rPr>
              <a:t>・教育用のプログラミング言語である</a:t>
            </a:r>
            <a:r>
              <a:rPr kumimoji="1" lang="en-US" altLang="ja-JP" dirty="0">
                <a:latin typeface="+mn-ea"/>
              </a:rPr>
              <a:t>BASIC</a:t>
            </a:r>
            <a:r>
              <a:rPr kumimoji="1" lang="ja-JP" altLang="en-US" dirty="0">
                <a:latin typeface="+mn-ea"/>
              </a:rPr>
              <a:t>言語（テキスト型）</a:t>
            </a:r>
            <a:endParaRPr kumimoji="1" lang="en-US" altLang="ja-JP" dirty="0">
              <a:latin typeface="+mn-ea"/>
            </a:endParaRPr>
          </a:p>
          <a:p>
            <a:pPr algn="l"/>
            <a:endParaRPr kumimoji="1" lang="en-US" altLang="ja-JP" dirty="0">
              <a:latin typeface="+mn-ea"/>
            </a:endParaRPr>
          </a:p>
          <a:p>
            <a:pPr algn="l"/>
            <a:r>
              <a:rPr kumimoji="1" lang="ja-JP" altLang="en-US" dirty="0">
                <a:latin typeface="+mn-ea"/>
              </a:rPr>
              <a:t>・タブレット端末が不要でセンサやサーボモータの制御が楽しめる</a:t>
            </a:r>
            <a:endParaRPr kumimoji="1" lang="en-US" altLang="ja-JP" dirty="0">
              <a:latin typeface="+mn-ea"/>
            </a:endParaRPr>
          </a:p>
          <a:p>
            <a:pPr algn="l"/>
            <a:endParaRPr kumimoji="1" lang="en-US" altLang="ja-JP" dirty="0">
              <a:latin typeface="+mn-ea"/>
            </a:endParaRPr>
          </a:p>
          <a:p>
            <a:pPr algn="l"/>
            <a:r>
              <a:rPr kumimoji="1" lang="ja-JP" altLang="en-US" dirty="0">
                <a:latin typeface="+mn-ea"/>
              </a:rPr>
              <a:t>・</a:t>
            </a:r>
            <a:r>
              <a:rPr kumimoji="1" lang="en-US" altLang="ja-JP" dirty="0">
                <a:latin typeface="+mn-ea"/>
              </a:rPr>
              <a:t>2500</a:t>
            </a:r>
            <a:r>
              <a:rPr kumimoji="1" lang="ja-JP" altLang="en-US" dirty="0">
                <a:latin typeface="+mn-ea"/>
              </a:rPr>
              <a:t>円程度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E3DB36-4104-559F-A9D3-7CFDEFA91F46}"/>
              </a:ext>
            </a:extLst>
          </p:cNvPr>
          <p:cNvSpPr/>
          <p:nvPr/>
        </p:nvSpPr>
        <p:spPr>
          <a:xfrm>
            <a:off x="5542059" y="7601569"/>
            <a:ext cx="11423156" cy="1054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社会で活用されるマイコン（マイクロコントローラ）制御に最も近いプログラミング教材！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AF5D4E7-10EB-35B8-6A6F-5ED1F1DCD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lang="ja-JP" altLang="en-US" dirty="0"/>
              <a:t>どうなりましたか？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18343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LED1:LED0…"/>
          <p:cNvSpPr txBox="1"/>
          <p:nvPr/>
        </p:nvSpPr>
        <p:spPr>
          <a:xfrm>
            <a:off x="2624931" y="916517"/>
            <a:ext cx="12090400" cy="6565900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sz="6000" dirty="0">
                <a:solidFill>
                  <a:srgbClr val="FFFFFF"/>
                </a:solidFill>
                <a:latin typeface="IchigoJam 1.4 Regular"/>
                <a:sym typeface="IchigoJam 1.4 Regular"/>
              </a:rPr>
              <a:t>OK</a:t>
            </a:r>
            <a:endParaRPr sz="6000" dirty="0">
              <a:solidFill>
                <a:srgbClr val="FFFFFF"/>
              </a:solidFill>
              <a:latin typeface="IchigoJam 1.4 Regular"/>
              <a:sym typeface="IchigoJam 1.4 Regular"/>
            </a:endParaRP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altLang="ja-JP" sz="6000" dirty="0">
                <a:solidFill>
                  <a:srgbClr val="FFFFFF"/>
                </a:solidFill>
                <a:latin typeface="IchigoJam 1.4 Regular"/>
                <a:sym typeface="IchigoJam 1.4 Regular"/>
              </a:rPr>
              <a:t>900</a:t>
            </a:r>
            <a:endParaRPr lang="en-US" sz="6000" dirty="0">
              <a:solidFill>
                <a:srgbClr val="FFFFFF"/>
              </a:solidFill>
              <a:latin typeface="IchigoJam 1.4 Regular"/>
              <a:sym typeface="IchigoJam 1.4 Regular"/>
            </a:endParaRP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altLang="ja-JP" sz="6000" dirty="0">
                <a:solidFill>
                  <a:srgbClr val="FFFFFF"/>
                </a:solidFill>
                <a:latin typeface="IchigoJam 1.4 Regular"/>
                <a:sym typeface="IchigoJam 1.4 Regular"/>
              </a:rPr>
              <a:t>878</a:t>
            </a:r>
            <a:endParaRPr lang="en-US" sz="6000" dirty="0">
              <a:solidFill>
                <a:srgbClr val="FFFFFF"/>
              </a:solidFill>
              <a:latin typeface="IchigoJam 1.4 Regular"/>
              <a:sym typeface="IchigoJam 1.4 Regular"/>
            </a:endParaRP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altLang="ja-JP" sz="6000" dirty="0">
                <a:solidFill>
                  <a:srgbClr val="FFFFFF"/>
                </a:solidFill>
                <a:latin typeface="IchigoJam 1.4 Regular"/>
                <a:sym typeface="IchigoJam 1.4 Regular"/>
              </a:rPr>
              <a:t>892</a:t>
            </a:r>
            <a:endParaRPr lang="en-US" sz="6000" dirty="0">
              <a:solidFill>
                <a:srgbClr val="FFFFFF"/>
              </a:solidFill>
              <a:latin typeface="IchigoJam 1.4 Regular"/>
              <a:sym typeface="IchigoJam 1.4 Regular"/>
            </a:endParaRP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altLang="ja-JP" sz="6000" dirty="0">
                <a:solidFill>
                  <a:srgbClr val="FFFFFF"/>
                </a:solidFill>
                <a:latin typeface="IchigoJam 1.4 Regular"/>
                <a:sym typeface="IchigoJam 1.4 Regular"/>
              </a:rPr>
              <a:t>903</a:t>
            </a:r>
            <a:endParaRPr lang="en-US" sz="6000" dirty="0">
              <a:solidFill>
                <a:srgbClr val="FFFFFF"/>
              </a:solidFill>
              <a:latin typeface="IchigoJam 1.4 Regular"/>
              <a:sym typeface="IchigoJam 1.4 Regular"/>
            </a:endParaRP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altLang="ja-JP" sz="6000" dirty="0">
                <a:solidFill>
                  <a:srgbClr val="FFFFFF"/>
                </a:solidFill>
                <a:latin typeface="IchigoJam 1.4 Regular"/>
                <a:sym typeface="IchigoJam 1.4 Regular"/>
              </a:rPr>
              <a:t>888</a:t>
            </a:r>
            <a:endParaRPr sz="6000" dirty="0">
              <a:solidFill>
                <a:srgbClr val="FFFFFF"/>
              </a:solidFill>
              <a:latin typeface="IchigoJam 1.4 Regular"/>
              <a:sym typeface="IchigoJam 1.4 Regular"/>
            </a:endParaRP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 dirty="0">
              <a:solidFill>
                <a:srgbClr val="FFFFFF"/>
              </a:solidFill>
              <a:latin typeface="IchigoJam 1.4 Regular"/>
              <a:sym typeface="IchigoJam 1.4 Regular"/>
            </a:endParaRPr>
          </a:p>
        </p:txBody>
      </p:sp>
      <p:sp>
        <p:nvSpPr>
          <p:cNvPr id="526" name="1"/>
          <p:cNvSpPr txBox="1"/>
          <p:nvPr/>
        </p:nvSpPr>
        <p:spPr>
          <a:xfrm>
            <a:off x="5230499" y="5509073"/>
            <a:ext cx="3751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/>
            </a:pP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528" name="カーソル「上」２回"/>
          <p:cNvSpPr txBox="1"/>
          <p:nvPr/>
        </p:nvSpPr>
        <p:spPr>
          <a:xfrm>
            <a:off x="6262434" y="2369538"/>
            <a:ext cx="772006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lang="ja-JP" altLang="en-US" sz="5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光センサが読み取った値</a:t>
            </a:r>
            <a:endParaRPr sz="5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矢印">
            <a:extLst>
              <a:ext uri="{FF2B5EF4-FFF2-40B4-BE49-F238E27FC236}">
                <a16:creationId xmlns:a16="http://schemas.microsoft.com/office/drawing/2014/main" id="{6AE6093A-65AA-95A5-9056-41AE23F0F54F}"/>
              </a:ext>
            </a:extLst>
          </p:cNvPr>
          <p:cNvSpPr/>
          <p:nvPr/>
        </p:nvSpPr>
        <p:spPr>
          <a:xfrm rot="10039083">
            <a:off x="4964810" y="3754120"/>
            <a:ext cx="4617940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5" name="カーソル「上」２回">
            <a:extLst>
              <a:ext uri="{FF2B5EF4-FFF2-40B4-BE49-F238E27FC236}">
                <a16:creationId xmlns:a16="http://schemas.microsoft.com/office/drawing/2014/main" id="{0414AE24-7146-2DFD-8788-B126EBA0C920}"/>
              </a:ext>
            </a:extLst>
          </p:cNvPr>
          <p:cNvSpPr txBox="1"/>
          <p:nvPr/>
        </p:nvSpPr>
        <p:spPr>
          <a:xfrm>
            <a:off x="4787252" y="8064407"/>
            <a:ext cx="779700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何か数字が出てきた！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99E23AF-AD24-2D09-DB12-7A03D691F6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/>
          <a:lstStyle/>
          <a:p>
            <a:r>
              <a:rPr lang="ja-JP" altLang="en-US" dirty="0"/>
              <a:t>電気を暗くすると（センサを手で隠すと）、</a:t>
            </a:r>
            <a:br>
              <a:rPr lang="en-US" altLang="ja-JP" dirty="0"/>
            </a:br>
            <a:r>
              <a:rPr lang="ja-JP" altLang="en-US" dirty="0"/>
              <a:t>どうなりましたか？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4114490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BF578-FC29-6DBC-1F09-FC1C5EA6FC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08200"/>
            <a:ext cx="8916988" cy="4397375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明るい時と暗い時の</a:t>
            </a:r>
            <a:br>
              <a:rPr lang="en-US" altLang="ja-JP" sz="5400" dirty="0"/>
            </a:br>
            <a:r>
              <a:rPr lang="ja-JP" altLang="en-US" sz="5400" dirty="0"/>
              <a:t>あたいをせつぞくおためしシートにかいてみよう！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5DE2A7-DB4F-4745-A404-0B53FF246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095" y="362697"/>
            <a:ext cx="6372776" cy="91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45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矢印">
            <a:extLst>
              <a:ext uri="{FF2B5EF4-FFF2-40B4-BE49-F238E27FC236}">
                <a16:creationId xmlns:a16="http://schemas.microsoft.com/office/drawing/2014/main" id="{0E6851CA-9BC0-0077-B412-9EE3FE264312}"/>
              </a:ext>
            </a:extLst>
          </p:cNvPr>
          <p:cNvSpPr/>
          <p:nvPr/>
        </p:nvSpPr>
        <p:spPr>
          <a:xfrm>
            <a:off x="3251949" y="5885074"/>
            <a:ext cx="11168742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035893-4FF2-75B4-6150-D1D2F0BEE91B}"/>
              </a:ext>
            </a:extLst>
          </p:cNvPr>
          <p:cNvSpPr txBox="1"/>
          <p:nvPr/>
        </p:nvSpPr>
        <p:spPr>
          <a:xfrm>
            <a:off x="2964567" y="1101564"/>
            <a:ext cx="591747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光センサのあたい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B257C3-6330-DAEB-F835-A0595D7CA226}"/>
              </a:ext>
            </a:extLst>
          </p:cNvPr>
          <p:cNvSpPr txBox="1"/>
          <p:nvPr/>
        </p:nvSpPr>
        <p:spPr>
          <a:xfrm>
            <a:off x="2631464" y="7969322"/>
            <a:ext cx="12409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97104A-F0D9-0F40-4B65-E2AAA6A40124}"/>
              </a:ext>
            </a:extLst>
          </p:cNvPr>
          <p:cNvSpPr txBox="1"/>
          <p:nvPr/>
        </p:nvSpPr>
        <p:spPr>
          <a:xfrm>
            <a:off x="12996840" y="8083569"/>
            <a:ext cx="184694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９９９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FFCE0B-AC24-D995-DF87-E3E7B436BF39}"/>
              </a:ext>
            </a:extLst>
          </p:cNvPr>
          <p:cNvSpPr txBox="1"/>
          <p:nvPr/>
        </p:nvSpPr>
        <p:spPr>
          <a:xfrm>
            <a:off x="2492849" y="4907806"/>
            <a:ext cx="184694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48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619005-0C37-37C9-A564-A2CD3ABE29F2}"/>
              </a:ext>
            </a:extLst>
          </p:cNvPr>
          <p:cNvSpPr txBox="1"/>
          <p:nvPr/>
        </p:nvSpPr>
        <p:spPr>
          <a:xfrm>
            <a:off x="12889248" y="4828403"/>
            <a:ext cx="24035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明るい</a:t>
            </a: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AA2EB6AA-4E8A-54FB-DDFA-AABB781E0504}"/>
              </a:ext>
            </a:extLst>
          </p:cNvPr>
          <p:cNvSpPr/>
          <p:nvPr/>
        </p:nvSpPr>
        <p:spPr>
          <a:xfrm>
            <a:off x="12092414" y="6196866"/>
            <a:ext cx="796835" cy="663615"/>
          </a:xfrm>
          <a:prstGeom prst="flowChartConnector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0B682EFA-47A3-239A-7036-CD5E46E1F234}"/>
              </a:ext>
            </a:extLst>
          </p:cNvPr>
          <p:cNvSpPr/>
          <p:nvPr/>
        </p:nvSpPr>
        <p:spPr>
          <a:xfrm>
            <a:off x="7523145" y="6216099"/>
            <a:ext cx="796835" cy="663615"/>
          </a:xfrm>
          <a:prstGeom prst="flowChartConnector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29A666F-6D92-A4B7-359D-741A39C9C643}"/>
              </a:ext>
            </a:extLst>
          </p:cNvPr>
          <p:cNvSpPr/>
          <p:nvPr/>
        </p:nvSpPr>
        <p:spPr>
          <a:xfrm>
            <a:off x="9086139" y="3082968"/>
            <a:ext cx="3404692" cy="2156619"/>
          </a:xfrm>
          <a:prstGeom prst="wedgeRoundRectCallout">
            <a:avLst>
              <a:gd name="adj1" fmla="val 43441"/>
              <a:gd name="adj2" fmla="val 90635"/>
              <a:gd name="adj3" fmla="val 16667"/>
            </a:avLst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altLang="ja-JP" sz="2400" dirty="0">
              <a:solidFill>
                <a:srgbClr val="FFFFFF"/>
              </a:solidFill>
            </a:endParaRPr>
          </a:p>
          <a:p>
            <a:endParaRPr lang="en-US" altLang="ja-JP" sz="2400" dirty="0">
              <a:solidFill>
                <a:srgbClr val="FFFFFF"/>
              </a:solidFill>
            </a:endParaRPr>
          </a:p>
          <a:p>
            <a:endParaRPr lang="en-US" altLang="ja-JP" sz="2400" dirty="0">
              <a:solidFill>
                <a:srgbClr val="FFFFFF"/>
              </a:solidFill>
            </a:endParaRPr>
          </a:p>
          <a:p>
            <a:endParaRPr lang="en-US" altLang="ja-JP" sz="2400" dirty="0">
              <a:solidFill>
                <a:srgbClr val="FFFFFF"/>
              </a:solidFill>
            </a:endParaRPr>
          </a:p>
          <a:p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2F2D344D-0C19-FDE6-F9FF-FE53406B4479}"/>
              </a:ext>
            </a:extLst>
          </p:cNvPr>
          <p:cNvSpPr/>
          <p:nvPr/>
        </p:nvSpPr>
        <p:spPr>
          <a:xfrm>
            <a:off x="3825429" y="3082968"/>
            <a:ext cx="4096133" cy="2156619"/>
          </a:xfrm>
          <a:prstGeom prst="wedgeRoundRectCallout">
            <a:avLst>
              <a:gd name="adj1" fmla="val 46959"/>
              <a:gd name="adj2" fmla="val 97986"/>
              <a:gd name="adj3" fmla="val 16667"/>
            </a:avLst>
          </a:prstGeom>
          <a:solidFill>
            <a:schemeClr val="accent1"/>
          </a:solidFill>
          <a:ln w="12700" cap="flat">
            <a:solidFill>
              <a:schemeClr val="bg1">
                <a:lumMod val="6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altLang="ja-JP" sz="2400" dirty="0">
              <a:solidFill>
                <a:srgbClr val="FFFFFF"/>
              </a:solidFill>
            </a:endParaRPr>
          </a:p>
          <a:p>
            <a:endParaRPr lang="en-US" altLang="ja-JP" sz="2400" dirty="0">
              <a:solidFill>
                <a:srgbClr val="FFFFFF"/>
              </a:solidFill>
            </a:endParaRPr>
          </a:p>
          <a:p>
            <a:endParaRPr lang="en-US" altLang="ja-JP" sz="2400" dirty="0">
              <a:solidFill>
                <a:srgbClr val="FFFFFF"/>
              </a:solidFill>
            </a:endParaRPr>
          </a:p>
          <a:p>
            <a:endParaRPr lang="en-US" altLang="ja-JP" sz="2400" dirty="0">
              <a:solidFill>
                <a:srgbClr val="FFFFFF"/>
              </a:solidFill>
            </a:endParaRPr>
          </a:p>
          <a:p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7A9F8B-F0CC-1B89-BB4F-8BDB2A90A971}"/>
              </a:ext>
            </a:extLst>
          </p:cNvPr>
          <p:cNvSpPr txBox="1"/>
          <p:nvPr/>
        </p:nvSpPr>
        <p:spPr>
          <a:xfrm>
            <a:off x="9086139" y="3593334"/>
            <a:ext cx="333720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電気が</a:t>
            </a:r>
            <a:endParaRPr lang="en-US" altLang="ja-JP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ついている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6BD293-5FA7-A136-8090-EFE5E83E2D0B}"/>
              </a:ext>
            </a:extLst>
          </p:cNvPr>
          <p:cNvSpPr txBox="1"/>
          <p:nvPr/>
        </p:nvSpPr>
        <p:spPr>
          <a:xfrm>
            <a:off x="3251949" y="3606165"/>
            <a:ext cx="513323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電気が</a:t>
            </a:r>
            <a:endParaRPr lang="en-US" altLang="ja-JP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消えている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1F4E7BB-68BC-2348-6129-1D3E991AC1E5}"/>
              </a:ext>
            </a:extLst>
          </p:cNvPr>
          <p:cNvSpPr txBox="1"/>
          <p:nvPr/>
        </p:nvSpPr>
        <p:spPr>
          <a:xfrm>
            <a:off x="11328239" y="7494333"/>
            <a:ext cx="232518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８００～９００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47F6D9-C22F-909A-EF06-C31BC604D76F}"/>
              </a:ext>
            </a:extLst>
          </p:cNvPr>
          <p:cNvSpPr txBox="1"/>
          <p:nvPr/>
        </p:nvSpPr>
        <p:spPr>
          <a:xfrm>
            <a:off x="7673726" y="7494333"/>
            <a:ext cx="23251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４００～５００</a:t>
            </a:r>
          </a:p>
        </p:txBody>
      </p:sp>
    </p:spTree>
    <p:extLst>
      <p:ext uri="{BB962C8B-B14F-4D97-AF65-F5344CB8AC3E}">
        <p14:creationId xmlns:p14="http://schemas.microsoft.com/office/powerpoint/2010/main" val="39419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[ESC]キー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[ESC]キー</a:t>
            </a:r>
          </a:p>
        </p:txBody>
      </p:sp>
      <p:pic>
        <p:nvPicPr>
          <p:cNvPr id="687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とまって！エスケープキー"/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7513638" cy="1282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66674">
              <a:defRPr sz="48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とまって！エスケープキ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</a:p>
        </p:txBody>
      </p:sp>
      <p:pic>
        <p:nvPicPr>
          <p:cNvPr id="689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51"/>
          <a:stretch>
            <a:fillRect/>
          </a:stretch>
        </p:blipFill>
        <p:spPr>
          <a:xfrm>
            <a:off x="4052818" y="6012607"/>
            <a:ext cx="8824654" cy="3711360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円形"/>
          <p:cNvSpPr/>
          <p:nvPr/>
        </p:nvSpPr>
        <p:spPr>
          <a:xfrm>
            <a:off x="4182798" y="5973564"/>
            <a:ext cx="1028371" cy="1028370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LS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CLS</a:t>
            </a:r>
          </a:p>
        </p:txBody>
      </p:sp>
      <p:pic>
        <p:nvPicPr>
          <p:cNvPr id="642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F1"/>
          <p:cNvSpPr/>
          <p:nvPr/>
        </p:nvSpPr>
        <p:spPr>
          <a:xfrm>
            <a:off x="7988565" y="4120820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F1</a:t>
            </a:r>
          </a:p>
        </p:txBody>
      </p:sp>
      <p:sp>
        <p:nvSpPr>
          <p:cNvPr id="644" name="がめんをきれいに"/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7513638" cy="12827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がめんをきれいに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45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565" y="71537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円形"/>
          <p:cNvSpPr/>
          <p:nvPr/>
        </p:nvSpPr>
        <p:spPr>
          <a:xfrm>
            <a:off x="2473850" y="7050907"/>
            <a:ext cx="914666" cy="914665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7" name="F1"/>
          <p:cNvSpPr txBox="1"/>
          <p:nvPr/>
        </p:nvSpPr>
        <p:spPr>
          <a:xfrm>
            <a:off x="2605616" y="6165582"/>
            <a:ext cx="1002242" cy="6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F1</a:t>
            </a:r>
          </a:p>
        </p:txBody>
      </p:sp>
      <p:grpSp>
        <p:nvGrpSpPr>
          <p:cNvPr id="651" name="グループ"/>
          <p:cNvGrpSpPr/>
          <p:nvPr/>
        </p:nvGrpSpPr>
        <p:grpSpPr>
          <a:xfrm>
            <a:off x="5088592" y="4413454"/>
            <a:ext cx="891680" cy="926692"/>
            <a:chOff x="0" y="0"/>
            <a:chExt cx="891678" cy="926690"/>
          </a:xfrm>
        </p:grpSpPr>
        <p:sp>
          <p:nvSpPr>
            <p:cNvPr id="648" name="四角形"/>
            <p:cNvSpPr/>
            <p:nvPr/>
          </p:nvSpPr>
          <p:spPr>
            <a:xfrm>
              <a:off x="0" y="0"/>
              <a:ext cx="891679" cy="92669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49" name="線"/>
            <p:cNvSpPr/>
            <p:nvPr/>
          </p:nvSpPr>
          <p:spPr>
            <a:xfrm flipH="1" flipV="1">
              <a:off x="126797" y="625796"/>
              <a:ext cx="551827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50" name="線"/>
            <p:cNvSpPr/>
            <p:nvPr/>
          </p:nvSpPr>
          <p:spPr>
            <a:xfrm flipH="1">
              <a:off x="652070" y="251519"/>
              <a:ext cx="2916" cy="4095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6C2558C-876D-E61C-2B03-1B5C5894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009">
            <a:off x="7267290" y="4115921"/>
            <a:ext cx="3112209" cy="21340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A48227-A858-1717-CDBA-7364BD357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125" y="7170770"/>
            <a:ext cx="3112209" cy="21340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F66EDF-0374-657D-94F7-D169FE0AD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287" y="529571"/>
            <a:ext cx="3112209" cy="21340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8BF7B75-DEEF-210B-272F-A4D29533F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4" y="660208"/>
            <a:ext cx="3112209" cy="213408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E136895-7C3F-E8F2-224C-48BA17525F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31" y="6073457"/>
            <a:ext cx="3112209" cy="213408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AF99BF6-7AFA-59D8-72B1-D0BF1B9BC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515">
            <a:off x="3891607" y="4368557"/>
            <a:ext cx="3112209" cy="213408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6F4E092-C2F7-92A9-BC68-A7E469B45F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05" y="3366321"/>
            <a:ext cx="3112209" cy="213408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8707FC8-0101-46DD-AFD8-B342FDABD3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437">
            <a:off x="2574742" y="6663814"/>
            <a:ext cx="3112209" cy="213408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FD46CF4-5938-6AA8-54C1-1268BC4B60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5593">
            <a:off x="2767736" y="2091571"/>
            <a:ext cx="3112209" cy="213408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109BBBC-8EF2-3369-ECDB-4954D99F49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53">
            <a:off x="5795870" y="6853975"/>
            <a:ext cx="3112209" cy="213408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9E12499-052E-480B-9C92-F139A7DF60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95" y="1675671"/>
            <a:ext cx="3112209" cy="213408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3179C0E-9AD6-72AA-FB9E-7601D27633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52">
            <a:off x="2614472" y="253734"/>
            <a:ext cx="3099506" cy="21340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A3BF578-FC29-6DBC-1F09-FC1C5EA6FC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8468" y="2742714"/>
            <a:ext cx="12111038" cy="4397375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いろんなパーツを</a:t>
            </a:r>
            <a:br>
              <a:rPr kumimoji="1" lang="en-US" altLang="ja-JP" dirty="0"/>
            </a:br>
            <a:r>
              <a:rPr kumimoji="1" lang="ja-JP" altLang="en-US" dirty="0"/>
              <a:t>つないでみよう！</a:t>
            </a:r>
          </a:p>
        </p:txBody>
      </p:sp>
    </p:spTree>
    <p:extLst>
      <p:ext uri="{BB962C8B-B14F-4D97-AF65-F5344CB8AC3E}">
        <p14:creationId xmlns:p14="http://schemas.microsoft.com/office/powerpoint/2010/main" val="33287115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8880" y="1117505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1049" name="さいしょから（プログラムクリア）"/>
          <p:cNvSpPr txBox="1">
            <a:spLocks noGrp="1"/>
          </p:cNvSpPr>
          <p:nvPr>
            <p:ph type="title" idx="4294967295"/>
          </p:nvPr>
        </p:nvSpPr>
        <p:spPr>
          <a:xfrm>
            <a:off x="0" y="706438"/>
            <a:ext cx="13187363" cy="2414587"/>
          </a:xfrm>
          <a:prstGeom prst="rect">
            <a:avLst/>
          </a:prstGeom>
        </p:spPr>
        <p:txBody>
          <a:bodyPr>
            <a:normAutofit/>
          </a:bodyPr>
          <a:lstStyle>
            <a:lvl1pPr defTabSz="455675">
              <a:defRPr sz="39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ワーク</a:t>
            </a:r>
            <a:b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・いろんなパーツをつないでためしてみよう！</a:t>
            </a:r>
            <a:b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・つないだら値をワークシートにメモしよう！</a:t>
            </a:r>
            <a:endParaRPr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さいしょから（プログラムクリア）">
            <a:extLst>
              <a:ext uri="{FF2B5EF4-FFF2-40B4-BE49-F238E27FC236}">
                <a16:creationId xmlns:a16="http://schemas.microsoft.com/office/drawing/2014/main" id="{B80B16BC-DB1A-4647-ECDD-AA4439F385EE}"/>
              </a:ext>
            </a:extLst>
          </p:cNvPr>
          <p:cNvSpPr txBox="1">
            <a:spLocks/>
          </p:cNvSpPr>
          <p:nvPr/>
        </p:nvSpPr>
        <p:spPr>
          <a:xfrm>
            <a:off x="2239293" y="7386531"/>
            <a:ext cx="13057362" cy="1778672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4556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ヒラギノ角ゴ ProN W3"/>
              </a:defRPr>
            </a:lvl9pPr>
          </a:lstStyle>
          <a:p>
            <a:pPr hangingPunct="1"/>
            <a:r>
              <a:rPr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ちゅうい</a:t>
            </a:r>
            <a:endParaRPr lang="en-US" altLang="ja-JP" sz="4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hangingPunct="1"/>
            <a:r>
              <a:rPr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パーツのつなぎかたをまちがえるとあつくなります。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56181C0-A14F-D140-A695-05472820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0020" y="3024669"/>
            <a:ext cx="3348155" cy="486279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CBB75D7-0073-D6AA-6CAB-B2A44FA08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9380" y="3024668"/>
            <a:ext cx="3348155" cy="48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2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7D55A-920A-B1A7-8F2E-4988689236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7726" y="3965271"/>
            <a:ext cx="15869272" cy="33020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暗くなったら</a:t>
            </a:r>
            <a:r>
              <a:rPr kumimoji="1" lang="en-US" altLang="ja-JP" dirty="0">
                <a:solidFill>
                  <a:srgbClr val="FF0000"/>
                </a:solidFill>
              </a:rPr>
              <a:t>LED</a:t>
            </a:r>
            <a:r>
              <a:rPr kumimoji="1" lang="ja-JP" altLang="en-US" dirty="0">
                <a:solidFill>
                  <a:srgbClr val="FF0000"/>
                </a:solidFill>
              </a:rPr>
              <a:t>をつけるオートライト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/>
              <a:t>をプログラミングしてみよう！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07EE99-FF71-0ACB-010F-174A10A9C0BE}"/>
              </a:ext>
            </a:extLst>
          </p:cNvPr>
          <p:cNvSpPr txBox="1"/>
          <p:nvPr/>
        </p:nvSpPr>
        <p:spPr>
          <a:xfrm>
            <a:off x="747423" y="2764522"/>
            <a:ext cx="733905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6600" u="sng" dirty="0">
                <a:latin typeface="+mn-ea"/>
              </a:rPr>
              <a:t>制作その３</a:t>
            </a:r>
          </a:p>
        </p:txBody>
      </p:sp>
    </p:spTree>
    <p:extLst>
      <p:ext uri="{BB962C8B-B14F-4D97-AF65-F5344CB8AC3E}">
        <p14:creationId xmlns:p14="http://schemas.microsoft.com/office/powerpoint/2010/main" val="397140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セットアップ！"/>
          <p:cNvSpPr txBox="1">
            <a:spLocks noGrp="1"/>
          </p:cNvSpPr>
          <p:nvPr>
            <p:ph type="title" idx="4294967295"/>
          </p:nvPr>
        </p:nvSpPr>
        <p:spPr>
          <a:xfrm>
            <a:off x="2538826" y="1047668"/>
            <a:ext cx="12739688" cy="29511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ja-JP" altLang="en-US" dirty="0"/>
              <a:t>早速触ってみましょう！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じゅんびスタート</a:t>
            </a:r>
            <a:r>
              <a:rPr dirty="0"/>
              <a:t>！</a:t>
            </a:r>
          </a:p>
        </p:txBody>
      </p:sp>
      <p:pic>
        <p:nvPicPr>
          <p:cNvPr id="277" name="イメージ" descr="イメージ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595" y="3863298"/>
            <a:ext cx="3426150" cy="320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11EF7-D2A4-F797-E245-522D731B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NEW">
            <a:extLst>
              <a:ext uri="{FF2B5EF4-FFF2-40B4-BE49-F238E27FC236}">
                <a16:creationId xmlns:a16="http://schemas.microsoft.com/office/drawing/2014/main" id="{3E9DDFF7-9AB1-E51B-5393-05B1248575D2}"/>
              </a:ext>
            </a:extLst>
          </p:cNvPr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pPr>
              <a:defRPr/>
            </a:pPr>
            <a:r>
              <a:t>NEW</a:t>
            </a:r>
          </a:p>
        </p:txBody>
      </p:sp>
      <p:pic>
        <p:nvPicPr>
          <p:cNvPr id="1047" name="イメージ" descr="イメージ">
            <a:extLst>
              <a:ext uri="{FF2B5EF4-FFF2-40B4-BE49-F238E27FC236}">
                <a16:creationId xmlns:a16="http://schemas.microsoft.com/office/drawing/2014/main" id="{BE61049B-7594-E0BE-9278-6F5A0823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1048" name="いちどスイッチオフ…">
            <a:extLst>
              <a:ext uri="{FF2B5EF4-FFF2-40B4-BE49-F238E27FC236}">
                <a16:creationId xmlns:a16="http://schemas.microsoft.com/office/drawing/2014/main" id="{DACF9FBA-CDE3-CAF9-1B91-F492D576518F}"/>
              </a:ext>
            </a:extLst>
          </p:cNvPr>
          <p:cNvSpPr/>
          <p:nvPr/>
        </p:nvSpPr>
        <p:spPr>
          <a:xfrm>
            <a:off x="7988565" y="4120820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45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rPr>
              <a:t>いちど</a:t>
            </a:r>
            <a:endParaRPr lang="en-US" sz="4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sym typeface="ヒラギノ角ゴ Pro W3"/>
            </a:endParaRPr>
          </a:p>
          <a:p>
            <a:pPr>
              <a:def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45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rPr>
              <a:t>スイッチオフ</a:t>
            </a:r>
            <a:endParaRPr sz="4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sym typeface="ヒラギノ角ゴ Pro W3"/>
            </a:endParaRPr>
          </a:p>
          <a:p>
            <a:pPr>
              <a:def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sz="4500" dirty="0" err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rPr>
              <a:t>でもOK</a:t>
            </a:r>
            <a:r>
              <a:rPr sz="4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rPr>
              <a:t>!</a:t>
            </a:r>
          </a:p>
        </p:txBody>
      </p:sp>
      <p:sp>
        <p:nvSpPr>
          <p:cNvPr id="1049" name="さいしょから（プログラムクリア）">
            <a:extLst>
              <a:ext uri="{FF2B5EF4-FFF2-40B4-BE49-F238E27FC236}">
                <a16:creationId xmlns:a16="http://schemas.microsoft.com/office/drawing/2014/main" id="{1CE2AE7C-FF98-1384-EFBF-33656B3B7A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8937266" cy="1282700"/>
          </a:xfrm>
          <a:prstGeom prst="rect">
            <a:avLst/>
          </a:prstGeom>
        </p:spPr>
        <p:txBody>
          <a:bodyPr>
            <a:normAutofit/>
          </a:bodyPr>
          <a:lstStyle>
            <a:lvl1pPr defTabSz="455675">
              <a:defRPr sz="39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さいしょから（プログラムクリア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grpSp>
        <p:nvGrpSpPr>
          <p:cNvPr id="1053" name="グループ">
            <a:extLst>
              <a:ext uri="{FF2B5EF4-FFF2-40B4-BE49-F238E27FC236}">
                <a16:creationId xmlns:a16="http://schemas.microsoft.com/office/drawing/2014/main" id="{9894484E-9B9E-E01B-15C7-7191E1B98371}"/>
              </a:ext>
            </a:extLst>
          </p:cNvPr>
          <p:cNvGrpSpPr/>
          <p:nvPr/>
        </p:nvGrpSpPr>
        <p:grpSpPr>
          <a:xfrm>
            <a:off x="5008964" y="4539474"/>
            <a:ext cx="534514" cy="547652"/>
            <a:chOff x="0" y="0"/>
            <a:chExt cx="534512" cy="547650"/>
          </a:xfrm>
        </p:grpSpPr>
        <p:sp>
          <p:nvSpPr>
            <p:cNvPr id="1050" name="四角形">
              <a:extLst>
                <a:ext uri="{FF2B5EF4-FFF2-40B4-BE49-F238E27FC236}">
                  <a16:creationId xmlns:a16="http://schemas.microsoft.com/office/drawing/2014/main" id="{6C835EC5-931F-E179-1758-1346EE6BDAD6}"/>
                </a:ext>
              </a:extLst>
            </p:cNvPr>
            <p:cNvSpPr/>
            <p:nvPr/>
          </p:nvSpPr>
          <p:spPr>
            <a:xfrm>
              <a:off x="0" y="0"/>
              <a:ext cx="534513" cy="54765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  <p:sp>
          <p:nvSpPr>
            <p:cNvPr id="1051" name="線">
              <a:extLst>
                <a:ext uri="{FF2B5EF4-FFF2-40B4-BE49-F238E27FC236}">
                  <a16:creationId xmlns:a16="http://schemas.microsoft.com/office/drawing/2014/main" id="{0567FC6E-5EB0-BDA2-BA3C-700C09E638FE}"/>
                </a:ext>
              </a:extLst>
            </p:cNvPr>
            <p:cNvSpPr/>
            <p:nvPr/>
          </p:nvSpPr>
          <p:spPr>
            <a:xfrm flipH="1" flipV="1">
              <a:off x="76008" y="369829"/>
              <a:ext cx="33079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  <p:sp>
          <p:nvSpPr>
            <p:cNvPr id="1052" name="線">
              <a:extLst>
                <a:ext uri="{FF2B5EF4-FFF2-40B4-BE49-F238E27FC236}">
                  <a16:creationId xmlns:a16="http://schemas.microsoft.com/office/drawing/2014/main" id="{8D7A8503-816B-E527-45AD-9E869E37A3D5}"/>
                </a:ext>
              </a:extLst>
            </p:cNvPr>
            <p:cNvSpPr/>
            <p:nvPr/>
          </p:nvSpPr>
          <p:spPr>
            <a:xfrm flipH="1">
              <a:off x="390880" y="148641"/>
              <a:ext cx="1749" cy="24205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sym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0842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イメージ" descr="イメージ">
            <a:extLst>
              <a:ext uri="{FF2B5EF4-FFF2-40B4-BE49-F238E27FC236}">
                <a16:creationId xmlns:a16="http://schemas.microsoft.com/office/drawing/2014/main" id="{6E59D6A3-535D-088F-0ED1-A1E0A64D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236" y="3942355"/>
            <a:ext cx="3984073" cy="24192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E5E8404C-E208-4AE1-4320-3CAAE4CA6577}"/>
              </a:ext>
            </a:extLst>
          </p:cNvPr>
          <p:cNvSpPr/>
          <p:nvPr/>
        </p:nvSpPr>
        <p:spPr>
          <a:xfrm>
            <a:off x="5615773" y="4685043"/>
            <a:ext cx="927462" cy="937458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lang="ja-JP" altLang="en-US" sz="2400" dirty="0">
              <a:solidFill>
                <a:srgbClr val="FFFFFF"/>
              </a:solidFill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EF561538-AC3E-DB02-14F5-067A8BF90AD8}"/>
              </a:ext>
            </a:extLst>
          </p:cNvPr>
          <p:cNvSpPr/>
          <p:nvPr/>
        </p:nvSpPr>
        <p:spPr>
          <a:xfrm>
            <a:off x="10562925" y="4685043"/>
            <a:ext cx="927462" cy="937458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lang="ja-JP" altLang="en-US" sz="2400" dirty="0">
              <a:solidFill>
                <a:srgbClr val="FFFFFF"/>
              </a:solidFill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2B7A28B-FDC3-F728-99AC-A73CA371E4E0}"/>
              </a:ext>
            </a:extLst>
          </p:cNvPr>
          <p:cNvSpPr/>
          <p:nvPr/>
        </p:nvSpPr>
        <p:spPr>
          <a:xfrm>
            <a:off x="4295251" y="2607573"/>
            <a:ext cx="3431453" cy="1032907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気づく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8194E2E-6B3C-EC8D-D376-F21F99B39431}"/>
              </a:ext>
            </a:extLst>
          </p:cNvPr>
          <p:cNvSpPr/>
          <p:nvPr/>
        </p:nvSpPr>
        <p:spPr>
          <a:xfrm>
            <a:off x="9466076" y="2658651"/>
            <a:ext cx="4400406" cy="930751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おねがいする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7E96CC-8D23-D1E3-8250-14FFE0907917}"/>
              </a:ext>
            </a:extLst>
          </p:cNvPr>
          <p:cNvSpPr txBox="1"/>
          <p:nvPr/>
        </p:nvSpPr>
        <p:spPr>
          <a:xfrm>
            <a:off x="2607673" y="6378886"/>
            <a:ext cx="3871370" cy="65659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入力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F67231-663F-5684-64B7-B3975EDA0647}"/>
              </a:ext>
            </a:extLst>
          </p:cNvPr>
          <p:cNvSpPr txBox="1"/>
          <p:nvPr/>
        </p:nvSpPr>
        <p:spPr>
          <a:xfrm>
            <a:off x="10883479" y="6344662"/>
            <a:ext cx="4244739" cy="65659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出力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CC754E-9018-F678-BAFE-300583E80B49}"/>
              </a:ext>
            </a:extLst>
          </p:cNvPr>
          <p:cNvSpPr txBox="1"/>
          <p:nvPr/>
        </p:nvSpPr>
        <p:spPr>
          <a:xfrm>
            <a:off x="3140914" y="1056093"/>
            <a:ext cx="5529217" cy="841256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キホンのかたち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0E01324-FB88-9C68-A24C-2C24C7C4C4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6342" y="3725921"/>
            <a:ext cx="1958362" cy="28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21C398A-22AB-0619-9937-6C349D89F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84749" y="3697011"/>
            <a:ext cx="2083975" cy="30391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7AA9EF-D00E-D2E1-9E4C-23E726671091}"/>
              </a:ext>
            </a:extLst>
          </p:cNvPr>
          <p:cNvSpPr txBox="1"/>
          <p:nvPr/>
        </p:nvSpPr>
        <p:spPr>
          <a:xfrm>
            <a:off x="2873747" y="7023237"/>
            <a:ext cx="402071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3200" dirty="0">
                <a:latin typeface="+mn-ea"/>
              </a:rPr>
              <a:t>もし，暗くなったら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539B74-45B1-17D0-2B78-EDBD58AEB882}"/>
              </a:ext>
            </a:extLst>
          </p:cNvPr>
          <p:cNvSpPr txBox="1"/>
          <p:nvPr/>
        </p:nvSpPr>
        <p:spPr>
          <a:xfrm>
            <a:off x="11701262" y="7023236"/>
            <a:ext cx="402071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en-US" altLang="ja-JP" sz="3200" dirty="0">
                <a:latin typeface="+mn-ea"/>
              </a:rPr>
              <a:t>LED</a:t>
            </a:r>
            <a:r>
              <a:rPr kumimoji="1" lang="ja-JP" altLang="en-US" sz="3200" dirty="0">
                <a:latin typeface="+mn-ea"/>
              </a:rPr>
              <a:t>をつける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DB76B3-4DFA-AE0E-2AE3-79D1B0A44D23}"/>
              </a:ext>
            </a:extLst>
          </p:cNvPr>
          <p:cNvSpPr txBox="1"/>
          <p:nvPr/>
        </p:nvSpPr>
        <p:spPr>
          <a:xfrm>
            <a:off x="1323302" y="8276323"/>
            <a:ext cx="14693658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r>
              <a:rPr kumimoji="1" lang="ja-JP" altLang="en-US" sz="3200" dirty="0">
                <a:latin typeface="+mn-ea"/>
              </a:rPr>
              <a:t>カードを見ながら，光センサと</a:t>
            </a:r>
            <a:r>
              <a:rPr kumimoji="1" lang="en-US" altLang="ja-JP" sz="3200" dirty="0">
                <a:latin typeface="+mn-ea"/>
              </a:rPr>
              <a:t>LED</a:t>
            </a:r>
            <a:r>
              <a:rPr kumimoji="1" lang="ja-JP" altLang="en-US" sz="3200" dirty="0">
                <a:latin typeface="+mn-ea"/>
              </a:rPr>
              <a:t>を両方つないでみましょう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2903133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くりかえし"/>
          <p:cNvSpPr txBox="1">
            <a:spLocks noGrp="1"/>
          </p:cNvSpPr>
          <p:nvPr>
            <p:ph type="title" idx="4294967295"/>
          </p:nvPr>
        </p:nvSpPr>
        <p:spPr>
          <a:xfrm>
            <a:off x="0" y="608013"/>
            <a:ext cx="11847513" cy="173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IF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（もし～ならば）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AC3B7E-1E10-ADAE-4853-E4DF46688809}"/>
              </a:ext>
            </a:extLst>
          </p:cNvPr>
          <p:cNvSpPr txBox="1"/>
          <p:nvPr/>
        </p:nvSpPr>
        <p:spPr>
          <a:xfrm>
            <a:off x="2625349" y="3987659"/>
            <a:ext cx="126650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もし　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　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ならば、　</a:t>
            </a:r>
            <a:r>
              <a:rPr lang="ja-JP" altLang="en-US" sz="3200" dirty="0">
                <a:solidFill>
                  <a:srgbClr val="0365C0">
                    <a:lumMod val="60000"/>
                    <a:lumOff val="40000"/>
                  </a:srgb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△△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する。そうでなければ</a:t>
            </a:r>
            <a:r>
              <a:rPr lang="ja-JP" altLang="en-US" sz="3200" dirty="0">
                <a:solidFill>
                  <a:srgbClr val="00882B">
                    <a:lumMod val="60000"/>
                    <a:lumOff val="40000"/>
                  </a:srgb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□□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する。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3" name="3 GOTO1">
            <a:extLst>
              <a:ext uri="{FF2B5EF4-FFF2-40B4-BE49-F238E27FC236}">
                <a16:creationId xmlns:a16="http://schemas.microsoft.com/office/drawing/2014/main" id="{127FC709-023D-9ECF-F42E-A9FE535BFBCB}"/>
              </a:ext>
            </a:extLst>
          </p:cNvPr>
          <p:cNvSpPr txBox="1"/>
          <p:nvPr/>
        </p:nvSpPr>
        <p:spPr>
          <a:xfrm>
            <a:off x="2727895" y="2907453"/>
            <a:ext cx="12731750" cy="102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pPr>
              <a:defRPr/>
            </a:pPr>
            <a:r>
              <a:rPr lang="en-US" altLang="ja-JP" dirty="0"/>
              <a:t>IF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○○</a:t>
            </a:r>
            <a:r>
              <a:rPr lang="ja-JP" altLang="en-US" dirty="0"/>
              <a:t>　</a:t>
            </a:r>
            <a:r>
              <a:rPr lang="en-US" altLang="ja-JP" dirty="0"/>
              <a:t>THEN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0365C0">
                    <a:lumMod val="60000"/>
                    <a:lumOff val="40000"/>
                  </a:srgbClr>
                </a:solidFill>
              </a:rPr>
              <a:t>△△</a:t>
            </a:r>
            <a:r>
              <a:rPr lang="ja-JP" altLang="en-US" dirty="0"/>
              <a:t>　</a:t>
            </a:r>
            <a:r>
              <a:rPr lang="en-US" altLang="ja-JP" dirty="0"/>
              <a:t>ELSE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00882B">
                    <a:lumMod val="60000"/>
                    <a:lumOff val="40000"/>
                  </a:srgbClr>
                </a:solidFill>
              </a:rPr>
              <a:t>□□</a:t>
            </a:r>
            <a:r>
              <a:rPr lang="ja-JP" altLang="en-US" dirty="0"/>
              <a:t>　</a:t>
            </a:r>
            <a:endParaRPr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C15A21-843A-B5B4-0CB1-5A1FEA29F942}"/>
              </a:ext>
            </a:extLst>
          </p:cNvPr>
          <p:cNvSpPr txBox="1"/>
          <p:nvPr/>
        </p:nvSpPr>
        <p:spPr>
          <a:xfrm>
            <a:off x="2781686" y="6127273"/>
            <a:ext cx="11991703" cy="231858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/>
            </a:pP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・もし、</a:t>
            </a:r>
            <a:r>
              <a:rPr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暗くなったら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ならば、</a:t>
            </a:r>
            <a:r>
              <a:rPr lang="en-US" altLang="ja-JP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lang="ja-JP" altLang="en-US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をつける（</a:t>
            </a:r>
            <a:r>
              <a:rPr lang="en-US" altLang="ja-JP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lang="ja-JP" altLang="en-US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１）</a:t>
            </a:r>
            <a:endParaRPr lang="en-US" altLang="ja-JP" dirty="0">
              <a:solidFill>
                <a:schemeClr val="accent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defRPr/>
            </a:pPr>
            <a:endParaRPr lang="en-US" altLang="ja-JP" dirty="0">
              <a:solidFill>
                <a:schemeClr val="accent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・そうでなければ、</a:t>
            </a:r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を消す（</a:t>
            </a:r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０）</a:t>
            </a:r>
            <a:endParaRPr lang="en-US" altLang="ja-JP" dirty="0">
              <a:solidFill>
                <a:schemeClr val="accent2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116B20-9AE9-BD65-7B78-AB53528327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2140" y="5319434"/>
            <a:ext cx="1063537" cy="1550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286D16B-B8BF-053B-C853-C2F16FA509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047548" y="5269627"/>
            <a:ext cx="1131754" cy="16504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9DBA83F-0782-45A9-770B-BBF0A65AD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04253" y="8067685"/>
            <a:ext cx="1131754" cy="16504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CD6CC0-AE6A-9058-8213-F1132AAF76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6710" y="1950036"/>
            <a:ext cx="1063537" cy="1550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EC49480-C30D-12F6-D243-0CAB1E6992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70661" y="1900228"/>
            <a:ext cx="1131754" cy="16504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8F86D78-C960-A9D6-4D6D-27364EF659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68532" y="1900228"/>
            <a:ext cx="1131754" cy="16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矢印">
            <a:extLst>
              <a:ext uri="{FF2B5EF4-FFF2-40B4-BE49-F238E27FC236}">
                <a16:creationId xmlns:a16="http://schemas.microsoft.com/office/drawing/2014/main" id="{0E6851CA-9BC0-0077-B412-9EE3FE264312}"/>
              </a:ext>
            </a:extLst>
          </p:cNvPr>
          <p:cNvSpPr/>
          <p:nvPr/>
        </p:nvSpPr>
        <p:spPr>
          <a:xfrm>
            <a:off x="3251949" y="5885074"/>
            <a:ext cx="11168742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035893-4FF2-75B4-6150-D1D2F0BEE91B}"/>
              </a:ext>
            </a:extLst>
          </p:cNvPr>
          <p:cNvSpPr txBox="1"/>
          <p:nvPr/>
        </p:nvSpPr>
        <p:spPr>
          <a:xfrm>
            <a:off x="2987501" y="1314535"/>
            <a:ext cx="1169763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光センサのもし暗くなったら・・・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は，</a:t>
            </a:r>
            <a:r>
              <a:rPr lang="ja-JP" altLang="en-US" sz="5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数字だといくつ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にするとよい？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FFCE0B-AC24-D995-DF87-E3E7B436BF39}"/>
              </a:ext>
            </a:extLst>
          </p:cNvPr>
          <p:cNvSpPr txBox="1"/>
          <p:nvPr/>
        </p:nvSpPr>
        <p:spPr>
          <a:xfrm>
            <a:off x="2492849" y="4907806"/>
            <a:ext cx="184694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48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619005-0C37-37C9-A564-A2CD3ABE29F2}"/>
              </a:ext>
            </a:extLst>
          </p:cNvPr>
          <p:cNvSpPr txBox="1"/>
          <p:nvPr/>
        </p:nvSpPr>
        <p:spPr>
          <a:xfrm>
            <a:off x="12768967" y="4821370"/>
            <a:ext cx="24035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明るい</a:t>
            </a: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AA2EB6AA-4E8A-54FB-DDFA-AABB781E0504}"/>
              </a:ext>
            </a:extLst>
          </p:cNvPr>
          <p:cNvSpPr/>
          <p:nvPr/>
        </p:nvSpPr>
        <p:spPr>
          <a:xfrm>
            <a:off x="12092414" y="6196866"/>
            <a:ext cx="796835" cy="663615"/>
          </a:xfrm>
          <a:prstGeom prst="flowChartConnector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0B682EFA-47A3-239A-7036-CD5E46E1F234}"/>
              </a:ext>
            </a:extLst>
          </p:cNvPr>
          <p:cNvSpPr/>
          <p:nvPr/>
        </p:nvSpPr>
        <p:spPr>
          <a:xfrm>
            <a:off x="6476930" y="6264039"/>
            <a:ext cx="796835" cy="663615"/>
          </a:xfrm>
          <a:prstGeom prst="flowChartConnector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29A666F-6D92-A4B7-359D-741A39C9C643}"/>
              </a:ext>
            </a:extLst>
          </p:cNvPr>
          <p:cNvSpPr/>
          <p:nvPr/>
        </p:nvSpPr>
        <p:spPr>
          <a:xfrm>
            <a:off x="9713525" y="3682014"/>
            <a:ext cx="3404692" cy="522129"/>
          </a:xfrm>
          <a:prstGeom prst="wedgeRoundRectCallout">
            <a:avLst>
              <a:gd name="adj1" fmla="val 29058"/>
              <a:gd name="adj2" fmla="val 361212"/>
              <a:gd name="adj3" fmla="val 16667"/>
            </a:avLst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2F2D344D-0C19-FDE6-F9FF-FE53406B4479}"/>
              </a:ext>
            </a:extLst>
          </p:cNvPr>
          <p:cNvSpPr/>
          <p:nvPr/>
        </p:nvSpPr>
        <p:spPr>
          <a:xfrm>
            <a:off x="3869074" y="3699048"/>
            <a:ext cx="3404691" cy="522129"/>
          </a:xfrm>
          <a:prstGeom prst="wedgeRoundRectCallout">
            <a:avLst>
              <a:gd name="adj1" fmla="val 40366"/>
              <a:gd name="adj2" fmla="val 376837"/>
              <a:gd name="adj3" fmla="val 16667"/>
            </a:avLst>
          </a:prstGeom>
          <a:solidFill>
            <a:schemeClr val="accent1"/>
          </a:solidFill>
          <a:ln w="12700" cap="flat">
            <a:solidFill>
              <a:schemeClr val="bg1">
                <a:lumMod val="6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7A9F8B-F0CC-1B89-BB4F-8BDB2A90A971}"/>
              </a:ext>
            </a:extLst>
          </p:cNvPr>
          <p:cNvSpPr txBox="1"/>
          <p:nvPr/>
        </p:nvSpPr>
        <p:spPr>
          <a:xfrm>
            <a:off x="9781015" y="3614783"/>
            <a:ext cx="33372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明るい時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6BD293-5FA7-A136-8090-EFE5E83E2D0B}"/>
              </a:ext>
            </a:extLst>
          </p:cNvPr>
          <p:cNvSpPr txBox="1"/>
          <p:nvPr/>
        </p:nvSpPr>
        <p:spPr>
          <a:xfrm>
            <a:off x="4093955" y="3619658"/>
            <a:ext cx="33372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暗いとき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1F4E7BB-68BC-2348-6129-1D3E991AC1E5}"/>
              </a:ext>
            </a:extLst>
          </p:cNvPr>
          <p:cNvSpPr txBox="1"/>
          <p:nvPr/>
        </p:nvSpPr>
        <p:spPr>
          <a:xfrm>
            <a:off x="11415872" y="7302592"/>
            <a:ext cx="232518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８００くらい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47F6D9-C22F-909A-EF06-C31BC604D76F}"/>
              </a:ext>
            </a:extLst>
          </p:cNvPr>
          <p:cNvSpPr txBox="1"/>
          <p:nvPr/>
        </p:nvSpPr>
        <p:spPr>
          <a:xfrm>
            <a:off x="5692526" y="7306619"/>
            <a:ext cx="23251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４００くらい</a:t>
            </a:r>
          </a:p>
        </p:txBody>
      </p:sp>
      <p:sp>
        <p:nvSpPr>
          <p:cNvPr id="2" name="フローチャート: 処理 1">
            <a:extLst>
              <a:ext uri="{FF2B5EF4-FFF2-40B4-BE49-F238E27FC236}">
                <a16:creationId xmlns:a16="http://schemas.microsoft.com/office/drawing/2014/main" id="{8EF2DCA8-C1C5-C228-FA5E-C2F747446380}"/>
              </a:ext>
            </a:extLst>
          </p:cNvPr>
          <p:cNvSpPr/>
          <p:nvPr/>
        </p:nvSpPr>
        <p:spPr>
          <a:xfrm>
            <a:off x="8534422" y="5950280"/>
            <a:ext cx="271418" cy="471924"/>
          </a:xfrm>
          <a:prstGeom prst="flowChartProcess">
            <a:avLst/>
          </a:prstGeom>
          <a:solidFill>
            <a:srgbClr val="FFFF00"/>
          </a:solidFill>
          <a:ln w="12700" cap="flat">
            <a:solidFill>
              <a:srgbClr val="FFFF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8F7681-4DFA-E111-74DC-11554CB7C37D}"/>
              </a:ext>
            </a:extLst>
          </p:cNvPr>
          <p:cNvSpPr txBox="1"/>
          <p:nvPr/>
        </p:nvSpPr>
        <p:spPr>
          <a:xfrm>
            <a:off x="7161371" y="4768264"/>
            <a:ext cx="301752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（しきい値）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0E9D10-6E80-D652-CEBE-F3E92C1E7F28}"/>
              </a:ext>
            </a:extLst>
          </p:cNvPr>
          <p:cNvSpPr txBox="1"/>
          <p:nvPr/>
        </p:nvSpPr>
        <p:spPr>
          <a:xfrm>
            <a:off x="1586337" y="8159420"/>
            <a:ext cx="13896169" cy="145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光センサの値をどこをさかい目（しきいち）にする？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ワークシートにかいてみましょう。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335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くりかえし"/>
          <p:cNvSpPr txBox="1">
            <a:spLocks noGrp="1"/>
          </p:cNvSpPr>
          <p:nvPr>
            <p:ph type="title" idx="4294967295"/>
          </p:nvPr>
        </p:nvSpPr>
        <p:spPr>
          <a:xfrm>
            <a:off x="0" y="608013"/>
            <a:ext cx="11847513" cy="173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IF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（もし～ならば）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AC3B7E-1E10-ADAE-4853-E4DF46688809}"/>
              </a:ext>
            </a:extLst>
          </p:cNvPr>
          <p:cNvSpPr txBox="1"/>
          <p:nvPr/>
        </p:nvSpPr>
        <p:spPr>
          <a:xfrm>
            <a:off x="2625349" y="3987659"/>
            <a:ext cx="126650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もし　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　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ならば、　</a:t>
            </a:r>
            <a:r>
              <a:rPr lang="ja-JP" altLang="en-US" sz="3200" dirty="0">
                <a:solidFill>
                  <a:srgbClr val="0365C0">
                    <a:lumMod val="60000"/>
                    <a:lumOff val="40000"/>
                  </a:srgb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△△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する。そうでなければ</a:t>
            </a:r>
            <a:r>
              <a:rPr lang="ja-JP" altLang="en-US" sz="3200" dirty="0">
                <a:solidFill>
                  <a:srgbClr val="00882B">
                    <a:lumMod val="60000"/>
                    <a:lumOff val="40000"/>
                  </a:srgb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□□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する。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3" name="3 GOTO1">
            <a:extLst>
              <a:ext uri="{FF2B5EF4-FFF2-40B4-BE49-F238E27FC236}">
                <a16:creationId xmlns:a16="http://schemas.microsoft.com/office/drawing/2014/main" id="{127FC709-023D-9ECF-F42E-A9FE535BFBCB}"/>
              </a:ext>
            </a:extLst>
          </p:cNvPr>
          <p:cNvSpPr txBox="1"/>
          <p:nvPr/>
        </p:nvSpPr>
        <p:spPr>
          <a:xfrm>
            <a:off x="2625348" y="2880115"/>
            <a:ext cx="12731750" cy="102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pPr>
              <a:defRPr/>
            </a:pPr>
            <a:r>
              <a:rPr lang="en-US" altLang="ja-JP" dirty="0"/>
              <a:t>IF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○○</a:t>
            </a:r>
            <a:r>
              <a:rPr lang="ja-JP" altLang="en-US" dirty="0"/>
              <a:t>　</a:t>
            </a:r>
            <a:r>
              <a:rPr lang="en-US" altLang="ja-JP" dirty="0"/>
              <a:t>THEN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0365C0">
                    <a:lumMod val="60000"/>
                    <a:lumOff val="40000"/>
                  </a:srgbClr>
                </a:solidFill>
              </a:rPr>
              <a:t>△△</a:t>
            </a:r>
            <a:r>
              <a:rPr lang="ja-JP" altLang="en-US" dirty="0"/>
              <a:t>　</a:t>
            </a:r>
            <a:r>
              <a:rPr lang="en-US" altLang="ja-JP" dirty="0"/>
              <a:t>ELSE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00882B">
                    <a:lumMod val="60000"/>
                    <a:lumOff val="40000"/>
                  </a:srgbClr>
                </a:solidFill>
              </a:rPr>
              <a:t>□□</a:t>
            </a:r>
            <a:r>
              <a:rPr lang="ja-JP" altLang="en-US" dirty="0"/>
              <a:t>　</a:t>
            </a:r>
            <a:endParaRPr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AAB06B-0F71-FD62-7053-89F5C2FD31EF}"/>
              </a:ext>
            </a:extLst>
          </p:cNvPr>
          <p:cNvSpPr txBox="1"/>
          <p:nvPr/>
        </p:nvSpPr>
        <p:spPr>
          <a:xfrm>
            <a:off x="3412331" y="5398339"/>
            <a:ext cx="1051560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/>
            </a:pPr>
            <a:endParaRPr lang="en-US" altLang="ja-JP" dirty="0">
              <a:latin typeface="UD デジタル 教科書体 NP-B" panose="02020700000000000000" pitchFamily="18" charset="-128"/>
              <a:ea typeface="游明朝"/>
            </a:endParaRPr>
          </a:p>
          <a:p>
            <a:pPr algn="l">
              <a:defRPr/>
            </a:pP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10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　</a:t>
            </a: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A=ANA(2):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？</a:t>
            </a: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A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：</a:t>
            </a: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WAIT30</a:t>
            </a:r>
          </a:p>
          <a:p>
            <a:pPr algn="l">
              <a:defRPr/>
            </a:pP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20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　</a:t>
            </a: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IF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 </a:t>
            </a: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A</a:t>
            </a:r>
            <a:r>
              <a:rPr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游明朝"/>
              </a:rPr>
              <a:t>＜　　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 </a:t>
            </a: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THEN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 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游明朝"/>
              </a:rPr>
              <a:t>LED1</a:t>
            </a:r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游明朝"/>
              </a:rPr>
              <a:t> </a:t>
            </a: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ELSE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 </a:t>
            </a:r>
            <a:r>
              <a:rPr lang="en-US" altLang="ja-JP" dirty="0">
                <a:solidFill>
                  <a:srgbClr val="92D050"/>
                </a:solidFill>
                <a:latin typeface="UD デジタル 教科書体 NP-B" panose="02020700000000000000" pitchFamily="18" charset="-128"/>
                <a:ea typeface="游明朝"/>
              </a:rPr>
              <a:t>LED0</a:t>
            </a:r>
          </a:p>
          <a:p>
            <a:pPr algn="l">
              <a:defRPr/>
            </a:pP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30</a:t>
            </a:r>
            <a:r>
              <a:rPr lang="ja-JP" altLang="en-US" dirty="0">
                <a:latin typeface="UD デジタル 教科書体 NP-B" panose="02020700000000000000" pitchFamily="18" charset="-128"/>
                <a:ea typeface="游明朝"/>
              </a:rPr>
              <a:t>　</a:t>
            </a: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GOTO10</a:t>
            </a:r>
          </a:p>
          <a:p>
            <a:pPr algn="l">
              <a:defRPr/>
            </a:pPr>
            <a:r>
              <a:rPr lang="en-US" altLang="ja-JP" dirty="0">
                <a:latin typeface="UD デジタル 教科書体 NP-B" panose="02020700000000000000" pitchFamily="18" charset="-128"/>
                <a:ea typeface="游明朝"/>
              </a:rPr>
              <a:t>RUN</a:t>
            </a:r>
            <a:endParaRPr lang="ja-JP" altLang="en-US" dirty="0"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3F98B45-182D-C013-FFD3-5AA4C791E783}"/>
              </a:ext>
            </a:extLst>
          </p:cNvPr>
          <p:cNvSpPr/>
          <p:nvPr/>
        </p:nvSpPr>
        <p:spPr>
          <a:xfrm>
            <a:off x="6024439" y="6598667"/>
            <a:ext cx="950259" cy="471924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7D1BCF72-9E4B-8972-1DB9-88EB8F39C86B}"/>
              </a:ext>
            </a:extLst>
          </p:cNvPr>
          <p:cNvSpPr/>
          <p:nvPr/>
        </p:nvSpPr>
        <p:spPr>
          <a:xfrm>
            <a:off x="6948934" y="8009855"/>
            <a:ext cx="8685163" cy="522129"/>
          </a:xfrm>
          <a:prstGeom prst="wedgeRoundRectCallout">
            <a:avLst>
              <a:gd name="adj1" fmla="val -52999"/>
              <a:gd name="adj2" fmla="val -243993"/>
              <a:gd name="adj3" fmla="val 16667"/>
            </a:avLst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2400" dirty="0">
                <a:solidFill>
                  <a:srgbClr val="FFF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きめた「しきいち」を入れてプログラムしてみましょう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2A0E30-E5AD-FED3-ABEE-448ED2852621}"/>
              </a:ext>
            </a:extLst>
          </p:cNvPr>
          <p:cNvSpPr txBox="1"/>
          <p:nvPr/>
        </p:nvSpPr>
        <p:spPr>
          <a:xfrm>
            <a:off x="1313383" y="8635667"/>
            <a:ext cx="14891374" cy="11490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　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もし光センサの値が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　より小さい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ならば、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をつける（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LED1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。そうでなければ　</a:t>
            </a:r>
            <a:r>
              <a:rPr lang="en-US" altLang="ja-JP" sz="3200" dirty="0">
                <a:solidFill>
                  <a:srgbClr val="92D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lang="ja-JP" altLang="en-US" sz="3200" dirty="0">
                <a:solidFill>
                  <a:srgbClr val="92D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を消す（</a:t>
            </a:r>
            <a:r>
              <a:rPr lang="en-US" altLang="ja-JP" sz="3200" dirty="0">
                <a:solidFill>
                  <a:srgbClr val="92D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LED</a:t>
            </a:r>
            <a:r>
              <a:rPr lang="ja-JP" altLang="en-US" sz="3200" dirty="0">
                <a:solidFill>
                  <a:srgbClr val="92D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０）　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4181F88-D856-69F8-87EA-6A5CFDD65143}"/>
              </a:ext>
            </a:extLst>
          </p:cNvPr>
          <p:cNvSpPr/>
          <p:nvPr/>
        </p:nvSpPr>
        <p:spPr>
          <a:xfrm>
            <a:off x="4444779" y="5828306"/>
            <a:ext cx="3768918" cy="7056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70A5EE8-E6A5-1F08-8014-499D325C2CA9}"/>
              </a:ext>
            </a:extLst>
          </p:cNvPr>
          <p:cNvSpPr/>
          <p:nvPr/>
        </p:nvSpPr>
        <p:spPr>
          <a:xfrm>
            <a:off x="3455583" y="5091193"/>
            <a:ext cx="13884680" cy="522129"/>
          </a:xfrm>
          <a:prstGeom prst="wedgeRoundRectCallout">
            <a:avLst>
              <a:gd name="adj1" fmla="val -32789"/>
              <a:gd name="adj2" fmla="val 110834"/>
              <a:gd name="adj3" fmla="val 16667"/>
            </a:avLst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dirty="0">
                <a:solidFill>
                  <a:srgbClr val="FFF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2400" dirty="0">
                <a:solidFill>
                  <a:srgbClr val="FFF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という箱に光センサ（</a:t>
            </a:r>
            <a:r>
              <a:rPr lang="en-US" altLang="ja-JP" sz="2400" dirty="0">
                <a:solidFill>
                  <a:srgbClr val="FFF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IN2</a:t>
            </a:r>
            <a:r>
              <a:rPr lang="ja-JP" altLang="en-US" sz="2400" dirty="0">
                <a:solidFill>
                  <a:srgbClr val="FFF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にさしたセンサ）の値を入れて，ディスプレイに表示させています。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7150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43A63-54C0-C50E-5C85-FABD7533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6126B4-115D-F6D8-2600-49CE119AF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495" y="2798858"/>
            <a:ext cx="15869272" cy="5330594"/>
          </a:xfrm>
        </p:spPr>
        <p:txBody>
          <a:bodyPr>
            <a:normAutofit fontScale="90000"/>
          </a:bodyPr>
          <a:lstStyle/>
          <a:p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/>
              <a:t>手で隠したり，部屋が暗くなったときにうまく</a:t>
            </a:r>
            <a:r>
              <a:rPr kumimoji="1" lang="en-US" altLang="ja-JP" dirty="0"/>
              <a:t>LED</a:t>
            </a:r>
            <a:r>
              <a:rPr kumimoji="1" lang="ja-JP" altLang="en-US" dirty="0"/>
              <a:t>が着けば</a:t>
            </a:r>
            <a:r>
              <a:rPr kumimoji="1" lang="en-US" altLang="ja-JP" dirty="0"/>
              <a:t>OK</a:t>
            </a:r>
            <a:r>
              <a:rPr kumimoji="1" lang="ja-JP" altLang="en-US" dirty="0"/>
              <a:t>！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lang="ja-JP" altLang="en-US" dirty="0">
                <a:solidFill>
                  <a:srgbClr val="FF0000"/>
                </a:solidFill>
              </a:rPr>
              <a:t>暗くなったら</a:t>
            </a:r>
            <a:r>
              <a:rPr lang="en-US" altLang="ja-JP" dirty="0">
                <a:solidFill>
                  <a:srgbClr val="FF0000"/>
                </a:solidFill>
              </a:rPr>
              <a:t>LED</a:t>
            </a:r>
            <a:r>
              <a:rPr lang="ja-JP" altLang="en-US" dirty="0">
                <a:solidFill>
                  <a:srgbClr val="FF0000"/>
                </a:solidFill>
              </a:rPr>
              <a:t>をつけるオートライト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の完成！</a:t>
            </a:r>
          </a:p>
        </p:txBody>
      </p:sp>
    </p:spTree>
    <p:extLst>
      <p:ext uri="{BB962C8B-B14F-4D97-AF65-F5344CB8AC3E}">
        <p14:creationId xmlns:p14="http://schemas.microsoft.com/office/powerpoint/2010/main" val="27495587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7E03605-E3DF-2B66-DA32-B1013AC35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>
            <a:normAutofit/>
          </a:bodyPr>
          <a:lstStyle/>
          <a:p>
            <a:r>
              <a:rPr lang="ja-JP" altLang="en-US" dirty="0"/>
              <a:t>セーブしたプログラムを</a:t>
            </a:r>
            <a:br>
              <a:rPr lang="en-US" altLang="ja-JP" dirty="0"/>
            </a:br>
            <a:r>
              <a:rPr lang="ja-JP" altLang="en-US" dirty="0"/>
              <a:t>使ってみよう！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32980968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LIST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t>LIST</a:t>
            </a:r>
          </a:p>
        </p:txBody>
      </p:sp>
      <p:pic>
        <p:nvPicPr>
          <p:cNvPr id="654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おぼえてるよ！"/>
          <p:cNvSpPr/>
          <p:nvPr/>
        </p:nvSpPr>
        <p:spPr>
          <a:xfrm>
            <a:off x="7419000" y="4120820"/>
            <a:ext cx="7363006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おぼえてるよ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（電源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OFF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忘れるよ）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6" name="リスト（プログラムみせて）"/>
          <p:cNvSpPr txBox="1">
            <a:spLocks noGrp="1"/>
          </p:cNvSpPr>
          <p:nvPr>
            <p:ph type="title" idx="4294967295"/>
          </p:nvPr>
        </p:nvSpPr>
        <p:spPr>
          <a:xfrm>
            <a:off x="0" y="2611438"/>
            <a:ext cx="7513638" cy="1282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44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リスト（プログラムみせて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pic>
        <p:nvPicPr>
          <p:cNvPr id="657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565" y="71537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円形"/>
          <p:cNvSpPr/>
          <p:nvPr/>
        </p:nvSpPr>
        <p:spPr>
          <a:xfrm>
            <a:off x="3464450" y="7050907"/>
            <a:ext cx="914666" cy="914665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9" name="F4"/>
          <p:cNvSpPr txBox="1"/>
          <p:nvPr/>
        </p:nvSpPr>
        <p:spPr>
          <a:xfrm>
            <a:off x="3596216" y="6165582"/>
            <a:ext cx="1002242" cy="6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F4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AVE"/>
          <p:cNvSpPr txBox="1"/>
          <p:nvPr/>
        </p:nvSpPr>
        <p:spPr>
          <a:xfrm>
            <a:off x="2558256" y="4363839"/>
            <a:ext cx="122237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lvl1pPr>
          </a:lstStyle>
          <a:p>
            <a:r>
              <a:rPr dirty="0"/>
              <a:t>SAVE</a:t>
            </a:r>
            <a:r>
              <a:rPr lang="en-US" dirty="0"/>
              <a:t> </a:t>
            </a:r>
            <a:r>
              <a:rPr lang="en-US" altLang="ja-JP" dirty="0"/>
              <a:t>0</a:t>
            </a:r>
            <a:endParaRPr dirty="0"/>
          </a:p>
        </p:txBody>
      </p:sp>
      <p:pic>
        <p:nvPicPr>
          <p:cNvPr id="735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057" y="7779780"/>
            <a:ext cx="2139095" cy="2003520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F3、エンター"/>
          <p:cNvSpPr/>
          <p:nvPr/>
        </p:nvSpPr>
        <p:spPr>
          <a:xfrm>
            <a:off x="7988565" y="4120820"/>
            <a:ext cx="6623515" cy="3592315"/>
          </a:xfrm>
          <a:prstGeom prst="wedgeEllipseCallout">
            <a:avLst>
              <a:gd name="adj1" fmla="val 31627"/>
              <a:gd name="adj2" fmla="val 64269"/>
            </a:avLst>
          </a:prstGeom>
          <a:solidFill>
            <a:srgbClr val="00B05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F3、エンター</a:t>
            </a:r>
          </a:p>
        </p:txBody>
      </p:sp>
      <p:sp>
        <p:nvSpPr>
          <p:cNvPr id="737" name="ほぞん（プログラムかきこみ）"/>
          <p:cNvSpPr txBox="1">
            <a:spLocks noGrp="1"/>
          </p:cNvSpPr>
          <p:nvPr>
            <p:ph type="title" idx="4294967295"/>
          </p:nvPr>
        </p:nvSpPr>
        <p:spPr>
          <a:xfrm>
            <a:off x="-1" y="2611438"/>
            <a:ext cx="8173941" cy="1282700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415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/>
              <a:t>ほぞん（プログラムかきこみ</a:t>
            </a:r>
            <a:r>
              <a:rPr dirty="0"/>
              <a:t>）</a:t>
            </a:r>
          </a:p>
        </p:txBody>
      </p:sp>
      <p:pic>
        <p:nvPicPr>
          <p:cNvPr id="738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565" y="7153730"/>
            <a:ext cx="6145857" cy="25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円形"/>
          <p:cNvSpPr/>
          <p:nvPr/>
        </p:nvSpPr>
        <p:spPr>
          <a:xfrm>
            <a:off x="3146950" y="7050907"/>
            <a:ext cx="914666" cy="914665"/>
          </a:xfrm>
          <a:prstGeom prst="ellipse">
            <a:avLst/>
          </a:prstGeom>
          <a:ln w="254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40" name="F3"/>
          <p:cNvSpPr txBox="1"/>
          <p:nvPr/>
        </p:nvSpPr>
        <p:spPr>
          <a:xfrm>
            <a:off x="3278716" y="6165582"/>
            <a:ext cx="1002242" cy="6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F3</a:t>
            </a:r>
          </a:p>
        </p:txBody>
      </p:sp>
      <p:grpSp>
        <p:nvGrpSpPr>
          <p:cNvPr id="744" name="グループ"/>
          <p:cNvGrpSpPr/>
          <p:nvPr/>
        </p:nvGrpSpPr>
        <p:grpSpPr>
          <a:xfrm>
            <a:off x="7105615" y="4413454"/>
            <a:ext cx="891680" cy="926692"/>
            <a:chOff x="0" y="0"/>
            <a:chExt cx="891678" cy="926690"/>
          </a:xfrm>
        </p:grpSpPr>
        <p:sp>
          <p:nvSpPr>
            <p:cNvPr id="741" name="四角形"/>
            <p:cNvSpPr/>
            <p:nvPr/>
          </p:nvSpPr>
          <p:spPr>
            <a:xfrm>
              <a:off x="0" y="0"/>
              <a:ext cx="891679" cy="92669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742" name="線"/>
            <p:cNvSpPr/>
            <p:nvPr/>
          </p:nvSpPr>
          <p:spPr>
            <a:xfrm flipH="1" flipV="1">
              <a:off x="126797" y="625796"/>
              <a:ext cx="551827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  <p:sp>
          <p:nvSpPr>
            <p:cNvPr id="743" name="線"/>
            <p:cNvSpPr/>
            <p:nvPr/>
          </p:nvSpPr>
          <p:spPr>
            <a:xfrm flipH="1">
              <a:off x="652070" y="251519"/>
              <a:ext cx="2916" cy="4095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303" y="4986487"/>
            <a:ext cx="4194675" cy="2547154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四角形"/>
          <p:cNvSpPr/>
          <p:nvPr/>
        </p:nvSpPr>
        <p:spPr>
          <a:xfrm rot="16200000">
            <a:off x="9729377" y="6530570"/>
            <a:ext cx="267097" cy="21341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48" name="角丸四角形"/>
          <p:cNvSpPr/>
          <p:nvPr/>
        </p:nvSpPr>
        <p:spPr>
          <a:xfrm rot="16200000">
            <a:off x="9980934" y="6364910"/>
            <a:ext cx="405574" cy="544738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49" name="四角形"/>
          <p:cNvSpPr/>
          <p:nvPr/>
        </p:nvSpPr>
        <p:spPr>
          <a:xfrm rot="16200000">
            <a:off x="9574438" y="5820792"/>
            <a:ext cx="515681" cy="21341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50" name="角丸四角形"/>
          <p:cNvSpPr/>
          <p:nvPr/>
        </p:nvSpPr>
        <p:spPr>
          <a:xfrm rot="16200000">
            <a:off x="10000667" y="5401641"/>
            <a:ext cx="783035" cy="1051720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83" name="接続の線"/>
          <p:cNvSpPr/>
          <p:nvPr/>
        </p:nvSpPr>
        <p:spPr>
          <a:xfrm>
            <a:off x="9997045" y="4587958"/>
            <a:ext cx="1889831" cy="1339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041" h="21600" extrusionOk="0">
                <a:moveTo>
                  <a:pt x="0" y="21600"/>
                </a:moveTo>
                <a:cubicBezTo>
                  <a:pt x="17674" y="18978"/>
                  <a:pt x="21600" y="11778"/>
                  <a:pt x="11777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752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2201" y="2055189"/>
            <a:ext cx="4851401" cy="2682876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IchigoJamのスイッチ、オフ"/>
          <p:cNvSpPr txBox="1"/>
          <p:nvPr/>
        </p:nvSpPr>
        <p:spPr>
          <a:xfrm>
            <a:off x="3032588" y="292503"/>
            <a:ext cx="11275086" cy="113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IchigoJamのスイッチ、オフ</a:t>
            </a:r>
          </a:p>
        </p:txBody>
      </p:sp>
      <p:sp>
        <p:nvSpPr>
          <p:cNvPr id="754" name="線"/>
          <p:cNvSpPr/>
          <p:nvPr/>
        </p:nvSpPr>
        <p:spPr>
          <a:xfrm>
            <a:off x="8312878" y="7814734"/>
            <a:ext cx="476772" cy="1"/>
          </a:xfrm>
          <a:prstGeom prst="line">
            <a:avLst/>
          </a:prstGeom>
          <a:ln w="762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55" name="OFF"/>
          <p:cNvSpPr txBox="1"/>
          <p:nvPr/>
        </p:nvSpPr>
        <p:spPr>
          <a:xfrm>
            <a:off x="8886945" y="7469620"/>
            <a:ext cx="935979" cy="66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78358">
              <a:defRPr sz="297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/>
              <a:t>OFF</a:t>
            </a:r>
          </a:p>
        </p:txBody>
      </p:sp>
      <p:sp>
        <p:nvSpPr>
          <p:cNvPr id="784" name="接続の線"/>
          <p:cNvSpPr/>
          <p:nvPr/>
        </p:nvSpPr>
        <p:spPr>
          <a:xfrm>
            <a:off x="3094072" y="2903472"/>
            <a:ext cx="2747927" cy="309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73" h="20198" extrusionOk="0">
                <a:moveTo>
                  <a:pt x="19273" y="19952"/>
                </a:moveTo>
                <a:cubicBezTo>
                  <a:pt x="3837" y="21600"/>
                  <a:pt x="-2327" y="14949"/>
                  <a:pt x="781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57" name="四角形"/>
          <p:cNvSpPr/>
          <p:nvPr/>
        </p:nvSpPr>
        <p:spPr>
          <a:xfrm rot="5400000">
            <a:off x="5863442" y="5754995"/>
            <a:ext cx="454772" cy="54821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58" name="角丸四角形"/>
          <p:cNvSpPr/>
          <p:nvPr/>
        </p:nvSpPr>
        <p:spPr>
          <a:xfrm rot="5400000">
            <a:off x="5150178" y="5565352"/>
            <a:ext cx="690549" cy="927498"/>
          </a:xfrm>
          <a:prstGeom prst="roundRect">
            <a:avLst>
              <a:gd name="adj" fmla="val 20147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grpSp>
        <p:nvGrpSpPr>
          <p:cNvPr id="763" name="グループ"/>
          <p:cNvGrpSpPr/>
          <p:nvPr/>
        </p:nvGrpSpPr>
        <p:grpSpPr>
          <a:xfrm>
            <a:off x="2661784" y="2226609"/>
            <a:ext cx="3225659" cy="2589130"/>
            <a:chOff x="0" y="0"/>
            <a:chExt cx="3225658" cy="2589128"/>
          </a:xfrm>
        </p:grpSpPr>
        <p:sp>
          <p:nvSpPr>
            <p:cNvPr id="759" name="四角形"/>
            <p:cNvSpPr/>
            <p:nvPr/>
          </p:nvSpPr>
          <p:spPr>
            <a:xfrm>
              <a:off x="1340460" y="2029266"/>
              <a:ext cx="544739" cy="405573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760" name="四角形"/>
            <p:cNvSpPr/>
            <p:nvPr/>
          </p:nvSpPr>
          <p:spPr>
            <a:xfrm>
              <a:off x="0" y="0"/>
              <a:ext cx="3225659" cy="2162339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761" name="四角形"/>
            <p:cNvSpPr/>
            <p:nvPr/>
          </p:nvSpPr>
          <p:spPr>
            <a:xfrm>
              <a:off x="207697" y="212162"/>
              <a:ext cx="2810264" cy="17380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762" name="四角形"/>
            <p:cNvSpPr/>
            <p:nvPr/>
          </p:nvSpPr>
          <p:spPr>
            <a:xfrm>
              <a:off x="804333" y="2284328"/>
              <a:ext cx="1616993" cy="304801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785" name="接続の線"/>
          <p:cNvSpPr/>
          <p:nvPr/>
        </p:nvSpPr>
        <p:spPr>
          <a:xfrm>
            <a:off x="3202979" y="4920850"/>
            <a:ext cx="4345452" cy="3829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2" extrusionOk="0">
                <a:moveTo>
                  <a:pt x="21600" y="21511"/>
                </a:moveTo>
                <a:cubicBezTo>
                  <a:pt x="10174" y="21600"/>
                  <a:pt x="2974" y="14430"/>
                  <a:pt x="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86" name="接続の線"/>
          <p:cNvSpPr/>
          <p:nvPr/>
        </p:nvSpPr>
        <p:spPr>
          <a:xfrm>
            <a:off x="3152180" y="4573614"/>
            <a:ext cx="1394419" cy="4125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1511" y="18753"/>
                  <a:pt x="4311" y="11553"/>
                  <a:pt x="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66" name="四角形"/>
          <p:cNvSpPr/>
          <p:nvPr/>
        </p:nvSpPr>
        <p:spPr>
          <a:xfrm rot="8326879">
            <a:off x="4824336" y="8823959"/>
            <a:ext cx="161548" cy="54821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67" name="四角形"/>
          <p:cNvSpPr/>
          <p:nvPr/>
        </p:nvSpPr>
        <p:spPr>
          <a:xfrm rot="8326879">
            <a:off x="4483175" y="8612365"/>
            <a:ext cx="454773" cy="54821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68" name="角丸四角形"/>
          <p:cNvSpPr/>
          <p:nvPr/>
        </p:nvSpPr>
        <p:spPr>
          <a:xfrm rot="8326879">
            <a:off x="3972973" y="7974880"/>
            <a:ext cx="690549" cy="927498"/>
          </a:xfrm>
          <a:prstGeom prst="roundRect">
            <a:avLst>
              <a:gd name="adj" fmla="val 20147"/>
            </a:avLst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69" name="角丸四角形"/>
          <p:cNvSpPr/>
          <p:nvPr/>
        </p:nvSpPr>
        <p:spPr>
          <a:xfrm rot="5400000">
            <a:off x="7377341" y="8033816"/>
            <a:ext cx="690549" cy="1324571"/>
          </a:xfrm>
          <a:prstGeom prst="roundRect">
            <a:avLst>
              <a:gd name="adj" fmla="val 20147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grpSp>
        <p:nvGrpSpPr>
          <p:cNvPr id="775" name="グループ"/>
          <p:cNvGrpSpPr/>
          <p:nvPr/>
        </p:nvGrpSpPr>
        <p:grpSpPr>
          <a:xfrm>
            <a:off x="12248360" y="2078810"/>
            <a:ext cx="2633107" cy="771261"/>
            <a:chOff x="0" y="0"/>
            <a:chExt cx="2633105" cy="771260"/>
          </a:xfrm>
        </p:grpSpPr>
        <p:sp>
          <p:nvSpPr>
            <p:cNvPr id="770" name="角丸四角形"/>
            <p:cNvSpPr/>
            <p:nvPr/>
          </p:nvSpPr>
          <p:spPr>
            <a:xfrm>
              <a:off x="0" y="0"/>
              <a:ext cx="2633106" cy="771261"/>
            </a:xfrm>
            <a:prstGeom prst="roundRect">
              <a:avLst>
                <a:gd name="adj" fmla="val 247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771" name="四角形"/>
            <p:cNvSpPr/>
            <p:nvPr/>
          </p:nvSpPr>
          <p:spPr>
            <a:xfrm>
              <a:off x="511425" y="189404"/>
              <a:ext cx="149027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772" name="四角形"/>
            <p:cNvSpPr/>
            <p:nvPr/>
          </p:nvSpPr>
          <p:spPr>
            <a:xfrm>
              <a:off x="776379" y="189404"/>
              <a:ext cx="149028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773" name="四角形"/>
            <p:cNvSpPr/>
            <p:nvPr/>
          </p:nvSpPr>
          <p:spPr>
            <a:xfrm>
              <a:off x="1692320" y="189404"/>
              <a:ext cx="149028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774" name="四角形"/>
            <p:cNvSpPr/>
            <p:nvPr/>
          </p:nvSpPr>
          <p:spPr>
            <a:xfrm>
              <a:off x="1957275" y="189404"/>
              <a:ext cx="149027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776" name="角丸四角形"/>
          <p:cNvSpPr/>
          <p:nvPr/>
        </p:nvSpPr>
        <p:spPr>
          <a:xfrm>
            <a:off x="12456370" y="2209312"/>
            <a:ext cx="1094232" cy="1333233"/>
          </a:xfrm>
          <a:prstGeom prst="roundRect">
            <a:avLst>
              <a:gd name="adj" fmla="val 25953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77" name="角丸四角形"/>
          <p:cNvSpPr/>
          <p:nvPr/>
        </p:nvSpPr>
        <p:spPr>
          <a:xfrm>
            <a:off x="12611968" y="3126155"/>
            <a:ext cx="783036" cy="297856"/>
          </a:xfrm>
          <a:prstGeom prst="roundRect">
            <a:avLst>
              <a:gd name="adj" fmla="val 39434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78" name="角丸四角形"/>
          <p:cNvSpPr/>
          <p:nvPr/>
        </p:nvSpPr>
        <p:spPr>
          <a:xfrm>
            <a:off x="13768853" y="2249878"/>
            <a:ext cx="783036" cy="1051720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79" name="角丸四角形"/>
          <p:cNvSpPr/>
          <p:nvPr/>
        </p:nvSpPr>
        <p:spPr>
          <a:xfrm>
            <a:off x="12611968" y="3164255"/>
            <a:ext cx="783036" cy="1051720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81" name="角丸四角形"/>
          <p:cNvSpPr/>
          <p:nvPr/>
        </p:nvSpPr>
        <p:spPr>
          <a:xfrm rot="5400000">
            <a:off x="8735954" y="8033816"/>
            <a:ext cx="536892" cy="1324571"/>
          </a:xfrm>
          <a:prstGeom prst="roundRect">
            <a:avLst>
              <a:gd name="adj" fmla="val 2591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87" name="接続の線"/>
          <p:cNvSpPr/>
          <p:nvPr/>
        </p:nvSpPr>
        <p:spPr>
          <a:xfrm>
            <a:off x="9924874" y="4062723"/>
            <a:ext cx="3065913" cy="2626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65" extrusionOk="0">
                <a:moveTo>
                  <a:pt x="0" y="19470"/>
                </a:moveTo>
                <a:cubicBezTo>
                  <a:pt x="14257" y="21600"/>
                  <a:pt x="21457" y="15110"/>
                  <a:pt x="2160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" name="接続の線">
            <a:extLst>
              <a:ext uri="{FF2B5EF4-FFF2-40B4-BE49-F238E27FC236}">
                <a16:creationId xmlns:a16="http://schemas.microsoft.com/office/drawing/2014/main" id="{76A25D44-DACC-A5EF-686F-1A31E0BDF3B6}"/>
              </a:ext>
            </a:extLst>
          </p:cNvPr>
          <p:cNvSpPr/>
          <p:nvPr/>
        </p:nvSpPr>
        <p:spPr>
          <a:xfrm>
            <a:off x="9554098" y="3286709"/>
            <a:ext cx="4535611" cy="549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65" extrusionOk="0">
                <a:moveTo>
                  <a:pt x="0" y="19470"/>
                </a:moveTo>
                <a:cubicBezTo>
                  <a:pt x="14257" y="21600"/>
                  <a:pt x="21457" y="15110"/>
                  <a:pt x="2160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四角形"/>
          <p:cNvSpPr/>
          <p:nvPr/>
        </p:nvSpPr>
        <p:spPr>
          <a:xfrm>
            <a:off x="8355546" y="8584804"/>
            <a:ext cx="850769" cy="228997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38" name="接続の線"/>
          <p:cNvSpPr/>
          <p:nvPr/>
        </p:nvSpPr>
        <p:spPr>
          <a:xfrm rot="21403076">
            <a:off x="10764151" y="4718175"/>
            <a:ext cx="2260659" cy="2054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14" extrusionOk="0">
                <a:moveTo>
                  <a:pt x="0" y="15896"/>
                </a:moveTo>
                <a:cubicBezTo>
                  <a:pt x="11917" y="21600"/>
                  <a:pt x="19117" y="16301"/>
                  <a:pt x="2160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grpSp>
        <p:nvGrpSpPr>
          <p:cNvPr id="283" name="グループ"/>
          <p:cNvGrpSpPr/>
          <p:nvPr/>
        </p:nvGrpSpPr>
        <p:grpSpPr>
          <a:xfrm>
            <a:off x="12590259" y="3242039"/>
            <a:ext cx="783036" cy="1511796"/>
            <a:chOff x="0" y="0"/>
            <a:chExt cx="783034" cy="1511795"/>
          </a:xfrm>
        </p:grpSpPr>
        <p:sp>
          <p:nvSpPr>
            <p:cNvPr id="281" name="四角形"/>
            <p:cNvSpPr/>
            <p:nvPr/>
          </p:nvSpPr>
          <p:spPr>
            <a:xfrm>
              <a:off x="133677" y="0"/>
              <a:ext cx="515681" cy="621639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82" name="角丸四角形"/>
            <p:cNvSpPr/>
            <p:nvPr/>
          </p:nvSpPr>
          <p:spPr>
            <a:xfrm>
              <a:off x="0" y="460076"/>
              <a:ext cx="783035" cy="1051720"/>
            </a:xfrm>
            <a:prstGeom prst="roundRect">
              <a:avLst>
                <a:gd name="adj" fmla="val 20147"/>
              </a:avLst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286" name="グループ"/>
          <p:cNvGrpSpPr/>
          <p:nvPr/>
        </p:nvGrpSpPr>
        <p:grpSpPr>
          <a:xfrm>
            <a:off x="10066755" y="6459892"/>
            <a:ext cx="783036" cy="405574"/>
            <a:chOff x="0" y="0"/>
            <a:chExt cx="783034" cy="405572"/>
          </a:xfrm>
        </p:grpSpPr>
        <p:sp>
          <p:nvSpPr>
            <p:cNvPr id="284" name="四角形"/>
            <p:cNvSpPr/>
            <p:nvPr/>
          </p:nvSpPr>
          <p:spPr>
            <a:xfrm rot="16200000">
              <a:off x="27440" y="41797"/>
              <a:ext cx="267098" cy="321979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85" name="角丸四角形"/>
            <p:cNvSpPr/>
            <p:nvPr/>
          </p:nvSpPr>
          <p:spPr>
            <a:xfrm rot="16200000">
              <a:off x="307879" y="-69583"/>
              <a:ext cx="405573" cy="544739"/>
            </a:xfrm>
            <a:prstGeom prst="roundRect">
              <a:avLst>
                <a:gd name="adj" fmla="val 20147"/>
              </a:avLst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289" name="グループ"/>
          <p:cNvGrpSpPr/>
          <p:nvPr/>
        </p:nvGrpSpPr>
        <p:grpSpPr>
          <a:xfrm>
            <a:off x="10014728" y="5557150"/>
            <a:ext cx="1511796" cy="783036"/>
            <a:chOff x="0" y="0"/>
            <a:chExt cx="1511795" cy="783034"/>
          </a:xfrm>
        </p:grpSpPr>
        <p:sp>
          <p:nvSpPr>
            <p:cNvPr id="287" name="四角形"/>
            <p:cNvSpPr/>
            <p:nvPr/>
          </p:nvSpPr>
          <p:spPr>
            <a:xfrm rot="16200000">
              <a:off x="52979" y="80697"/>
              <a:ext cx="515681" cy="621640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88" name="角丸四角形"/>
            <p:cNvSpPr/>
            <p:nvPr/>
          </p:nvSpPr>
          <p:spPr>
            <a:xfrm rot="16200000">
              <a:off x="594418" y="-134343"/>
              <a:ext cx="783036" cy="1051720"/>
            </a:xfrm>
            <a:prstGeom prst="roundRect">
              <a:avLst>
                <a:gd name="adj" fmla="val 20147"/>
              </a:avLst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39" name="接続の線"/>
          <p:cNvSpPr/>
          <p:nvPr/>
        </p:nvSpPr>
        <p:spPr>
          <a:xfrm>
            <a:off x="11303101" y="4487297"/>
            <a:ext cx="925568" cy="133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8" h="21600" extrusionOk="0">
                <a:moveTo>
                  <a:pt x="3925" y="21600"/>
                </a:moveTo>
                <a:cubicBezTo>
                  <a:pt x="21600" y="17589"/>
                  <a:pt x="20292" y="10389"/>
                  <a:pt x="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291" name="イメージ" descr="イメージ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2201" y="2055189"/>
            <a:ext cx="4851401" cy="2682876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テレビ"/>
          <p:cNvSpPr txBox="1">
            <a:spLocks noGrp="1"/>
          </p:cNvSpPr>
          <p:nvPr>
            <p:ph type="title" idx="4294967295"/>
          </p:nvPr>
        </p:nvSpPr>
        <p:spPr>
          <a:xfrm>
            <a:off x="0" y="1363663"/>
            <a:ext cx="2800350" cy="690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テレビ</a:t>
            </a:r>
          </a:p>
        </p:txBody>
      </p:sp>
      <p:sp>
        <p:nvSpPr>
          <p:cNvPr id="293" name="キーボード"/>
          <p:cNvSpPr txBox="1"/>
          <p:nvPr/>
        </p:nvSpPr>
        <p:spPr>
          <a:xfrm>
            <a:off x="6921341" y="1239662"/>
            <a:ext cx="3986011" cy="937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キーボード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4" name="IchigoJamをつないで、スイッチオン"/>
          <p:cNvSpPr txBox="1"/>
          <p:nvPr/>
        </p:nvSpPr>
        <p:spPr>
          <a:xfrm>
            <a:off x="3155818" y="-47532"/>
            <a:ext cx="11275087" cy="113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72516">
              <a:defRPr sz="49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IchigoJamをつないで、スイッチオン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0" name="接続の線"/>
          <p:cNvSpPr/>
          <p:nvPr/>
        </p:nvSpPr>
        <p:spPr>
          <a:xfrm>
            <a:off x="3115949" y="2903471"/>
            <a:ext cx="1069085" cy="3147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41" h="21600" extrusionOk="0">
                <a:moveTo>
                  <a:pt x="18541" y="21600"/>
                </a:moveTo>
                <a:cubicBezTo>
                  <a:pt x="2604" y="20334"/>
                  <a:pt x="-3059" y="13134"/>
                  <a:pt x="1553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grpSp>
        <p:nvGrpSpPr>
          <p:cNvPr id="301" name="グループ"/>
          <p:cNvGrpSpPr/>
          <p:nvPr/>
        </p:nvGrpSpPr>
        <p:grpSpPr>
          <a:xfrm>
            <a:off x="4185037" y="5679594"/>
            <a:ext cx="1620591" cy="690549"/>
            <a:chOff x="0" y="0"/>
            <a:chExt cx="1620589" cy="690547"/>
          </a:xfrm>
        </p:grpSpPr>
        <p:sp>
          <p:nvSpPr>
            <p:cNvPr id="298" name="四角形"/>
            <p:cNvSpPr/>
            <p:nvPr/>
          </p:nvSpPr>
          <p:spPr>
            <a:xfrm rot="5400000">
              <a:off x="1265708" y="64254"/>
              <a:ext cx="161548" cy="548216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99" name="四角形"/>
            <p:cNvSpPr/>
            <p:nvPr/>
          </p:nvSpPr>
          <p:spPr>
            <a:xfrm rot="5400000">
              <a:off x="831739" y="71166"/>
              <a:ext cx="454772" cy="548216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00" name="角丸四角形"/>
            <p:cNvSpPr/>
            <p:nvPr/>
          </p:nvSpPr>
          <p:spPr>
            <a:xfrm rot="5400000">
              <a:off x="118474" y="-118475"/>
              <a:ext cx="690549" cy="927498"/>
            </a:xfrm>
            <a:prstGeom prst="roundRect">
              <a:avLst>
                <a:gd name="adj" fmla="val 20147"/>
              </a:avLst>
            </a:prstGeom>
            <a:solidFill>
              <a:schemeClr val="accent3">
                <a:satOff val="18648"/>
                <a:lumOff val="597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306" name="グループ"/>
          <p:cNvGrpSpPr/>
          <p:nvPr/>
        </p:nvGrpSpPr>
        <p:grpSpPr>
          <a:xfrm>
            <a:off x="2661784" y="2226609"/>
            <a:ext cx="3225659" cy="2589130"/>
            <a:chOff x="0" y="0"/>
            <a:chExt cx="3225658" cy="2589128"/>
          </a:xfrm>
        </p:grpSpPr>
        <p:sp>
          <p:nvSpPr>
            <p:cNvPr id="302" name="四角形"/>
            <p:cNvSpPr/>
            <p:nvPr/>
          </p:nvSpPr>
          <p:spPr>
            <a:xfrm>
              <a:off x="1340460" y="2029266"/>
              <a:ext cx="544739" cy="405573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03" name="四角形"/>
            <p:cNvSpPr/>
            <p:nvPr/>
          </p:nvSpPr>
          <p:spPr>
            <a:xfrm>
              <a:off x="0" y="0"/>
              <a:ext cx="3225659" cy="2162339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04" name="四角形"/>
            <p:cNvSpPr/>
            <p:nvPr/>
          </p:nvSpPr>
          <p:spPr>
            <a:xfrm>
              <a:off x="207697" y="212162"/>
              <a:ext cx="2810264" cy="17380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05" name="四角形"/>
            <p:cNvSpPr/>
            <p:nvPr/>
          </p:nvSpPr>
          <p:spPr>
            <a:xfrm>
              <a:off x="804333" y="2284328"/>
              <a:ext cx="1616993" cy="304801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grpSp>
        <p:nvGrpSpPr>
          <p:cNvPr id="311" name="グループ"/>
          <p:cNvGrpSpPr/>
          <p:nvPr/>
        </p:nvGrpSpPr>
        <p:grpSpPr>
          <a:xfrm>
            <a:off x="17456715" y="4789088"/>
            <a:ext cx="1094232" cy="1740043"/>
            <a:chOff x="0" y="0"/>
            <a:chExt cx="1094231" cy="1740041"/>
          </a:xfrm>
        </p:grpSpPr>
        <p:sp>
          <p:nvSpPr>
            <p:cNvPr id="307" name="四角形"/>
            <p:cNvSpPr/>
            <p:nvPr/>
          </p:nvSpPr>
          <p:spPr>
            <a:xfrm>
              <a:off x="631360" y="0"/>
              <a:ext cx="136930" cy="621639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08" name="四角形"/>
            <p:cNvSpPr/>
            <p:nvPr/>
          </p:nvSpPr>
          <p:spPr>
            <a:xfrm>
              <a:off x="325940" y="0"/>
              <a:ext cx="136930" cy="621639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09" name="角丸四角形"/>
            <p:cNvSpPr/>
            <p:nvPr/>
          </p:nvSpPr>
          <p:spPr>
            <a:xfrm>
              <a:off x="0" y="406809"/>
              <a:ext cx="1094232" cy="1333233"/>
            </a:xfrm>
            <a:prstGeom prst="roundRect">
              <a:avLst>
                <a:gd name="adj" fmla="val 25953"/>
              </a:avLst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10" name="角丸四角形"/>
            <p:cNvSpPr/>
            <p:nvPr/>
          </p:nvSpPr>
          <p:spPr>
            <a:xfrm>
              <a:off x="155598" y="1323653"/>
              <a:ext cx="783035" cy="297856"/>
            </a:xfrm>
            <a:prstGeom prst="roundRect">
              <a:avLst>
                <a:gd name="adj" fmla="val 39434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315" name="グループ"/>
          <p:cNvGrpSpPr/>
          <p:nvPr/>
        </p:nvGrpSpPr>
        <p:grpSpPr>
          <a:xfrm>
            <a:off x="13756153" y="2947371"/>
            <a:ext cx="783036" cy="1511797"/>
            <a:chOff x="0" y="0"/>
            <a:chExt cx="783034" cy="1511795"/>
          </a:xfrm>
        </p:grpSpPr>
        <p:sp>
          <p:nvSpPr>
            <p:cNvPr id="312" name="四角形"/>
            <p:cNvSpPr/>
            <p:nvPr/>
          </p:nvSpPr>
          <p:spPr>
            <a:xfrm>
              <a:off x="477197" y="0"/>
              <a:ext cx="136930" cy="621639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13" name="四角形"/>
            <p:cNvSpPr/>
            <p:nvPr/>
          </p:nvSpPr>
          <p:spPr>
            <a:xfrm>
              <a:off x="171777" y="0"/>
              <a:ext cx="136930" cy="621639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14" name="角丸四角形"/>
            <p:cNvSpPr/>
            <p:nvPr/>
          </p:nvSpPr>
          <p:spPr>
            <a:xfrm>
              <a:off x="0" y="460076"/>
              <a:ext cx="783035" cy="1051720"/>
            </a:xfrm>
            <a:prstGeom prst="roundRect">
              <a:avLst>
                <a:gd name="adj" fmla="val 20147"/>
              </a:avLst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41" name="接続の線"/>
          <p:cNvSpPr/>
          <p:nvPr/>
        </p:nvSpPr>
        <p:spPr>
          <a:xfrm>
            <a:off x="3202979" y="4920850"/>
            <a:ext cx="4345452" cy="3829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2" extrusionOk="0">
                <a:moveTo>
                  <a:pt x="21600" y="21511"/>
                </a:moveTo>
                <a:cubicBezTo>
                  <a:pt x="10174" y="21600"/>
                  <a:pt x="2974" y="14430"/>
                  <a:pt x="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17" name="角丸四角形"/>
          <p:cNvSpPr/>
          <p:nvPr/>
        </p:nvSpPr>
        <p:spPr>
          <a:xfrm rot="5400000">
            <a:off x="7263041" y="8033816"/>
            <a:ext cx="690549" cy="1324571"/>
          </a:xfrm>
          <a:prstGeom prst="roundRect">
            <a:avLst>
              <a:gd name="adj" fmla="val 20147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2" name="接続の線"/>
          <p:cNvSpPr/>
          <p:nvPr/>
        </p:nvSpPr>
        <p:spPr>
          <a:xfrm>
            <a:off x="9972031" y="4459067"/>
            <a:ext cx="4162639" cy="4354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28" extrusionOk="0">
                <a:moveTo>
                  <a:pt x="21600" y="0"/>
                </a:moveTo>
                <a:cubicBezTo>
                  <a:pt x="20813" y="14761"/>
                  <a:pt x="13613" y="21600"/>
                  <a:pt x="0" y="20517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19" name="角丸四角形"/>
          <p:cNvSpPr/>
          <p:nvPr/>
        </p:nvSpPr>
        <p:spPr>
          <a:xfrm rot="5400000">
            <a:off x="9073070" y="8065525"/>
            <a:ext cx="518601" cy="1279445"/>
          </a:xfrm>
          <a:prstGeom prst="roundRect">
            <a:avLst>
              <a:gd name="adj" fmla="val 2591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3" name="接続の線"/>
          <p:cNvSpPr/>
          <p:nvPr/>
        </p:nvSpPr>
        <p:spPr>
          <a:xfrm>
            <a:off x="3152180" y="4573614"/>
            <a:ext cx="1394419" cy="4125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1511" y="18753"/>
                  <a:pt x="4311" y="11553"/>
                  <a:pt x="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21" name="四角形"/>
          <p:cNvSpPr/>
          <p:nvPr/>
        </p:nvSpPr>
        <p:spPr>
          <a:xfrm rot="8326879">
            <a:off x="4824336" y="8823959"/>
            <a:ext cx="161548" cy="54821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2" name="四角形"/>
          <p:cNvSpPr/>
          <p:nvPr/>
        </p:nvSpPr>
        <p:spPr>
          <a:xfrm rot="8326879">
            <a:off x="4483175" y="8612365"/>
            <a:ext cx="454773" cy="54821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3" name="角丸四角形"/>
          <p:cNvSpPr/>
          <p:nvPr/>
        </p:nvSpPr>
        <p:spPr>
          <a:xfrm rot="8326879">
            <a:off x="3972973" y="7974880"/>
            <a:ext cx="690549" cy="927498"/>
          </a:xfrm>
          <a:prstGeom prst="roundRect">
            <a:avLst>
              <a:gd name="adj" fmla="val 20147"/>
            </a:avLst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4" name="②"/>
          <p:cNvSpPr txBox="1"/>
          <p:nvPr/>
        </p:nvSpPr>
        <p:spPr>
          <a:xfrm>
            <a:off x="5509337" y="6321685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②</a:t>
            </a:r>
          </a:p>
        </p:txBody>
      </p:sp>
      <p:sp>
        <p:nvSpPr>
          <p:cNvPr id="325" name="①"/>
          <p:cNvSpPr txBox="1"/>
          <p:nvPr/>
        </p:nvSpPr>
        <p:spPr>
          <a:xfrm>
            <a:off x="9792029" y="4725611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①</a:t>
            </a:r>
          </a:p>
        </p:txBody>
      </p:sp>
      <p:sp>
        <p:nvSpPr>
          <p:cNvPr id="326" name="③"/>
          <p:cNvSpPr txBox="1"/>
          <p:nvPr/>
        </p:nvSpPr>
        <p:spPr>
          <a:xfrm>
            <a:off x="9923840" y="7023876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③</a:t>
            </a:r>
          </a:p>
        </p:txBody>
      </p:sp>
      <p:sp>
        <p:nvSpPr>
          <p:cNvPr id="327" name="⑥"/>
          <p:cNvSpPr txBox="1"/>
          <p:nvPr/>
        </p:nvSpPr>
        <p:spPr>
          <a:xfrm>
            <a:off x="8137373" y="9030476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⑥</a:t>
            </a:r>
          </a:p>
        </p:txBody>
      </p:sp>
      <p:sp>
        <p:nvSpPr>
          <p:cNvPr id="328" name="④"/>
          <p:cNvSpPr txBox="1"/>
          <p:nvPr/>
        </p:nvSpPr>
        <p:spPr>
          <a:xfrm>
            <a:off x="11833073" y="3791329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④</a:t>
            </a:r>
          </a:p>
        </p:txBody>
      </p:sp>
      <p:sp>
        <p:nvSpPr>
          <p:cNvPr id="329" name="⑤"/>
          <p:cNvSpPr txBox="1"/>
          <p:nvPr/>
        </p:nvSpPr>
        <p:spPr>
          <a:xfrm>
            <a:off x="14491594" y="4383996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⑤</a:t>
            </a:r>
          </a:p>
        </p:txBody>
      </p:sp>
      <p:pic>
        <p:nvPicPr>
          <p:cNvPr id="330" name="イメージ" descr="イメー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303" y="4986487"/>
            <a:ext cx="4194675" cy="25471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6" name="グループ"/>
          <p:cNvGrpSpPr/>
          <p:nvPr/>
        </p:nvGrpSpPr>
        <p:grpSpPr>
          <a:xfrm>
            <a:off x="12248360" y="2078810"/>
            <a:ext cx="2633107" cy="771261"/>
            <a:chOff x="0" y="0"/>
            <a:chExt cx="2633105" cy="771260"/>
          </a:xfrm>
        </p:grpSpPr>
        <p:sp>
          <p:nvSpPr>
            <p:cNvPr id="331" name="角丸四角形"/>
            <p:cNvSpPr/>
            <p:nvPr/>
          </p:nvSpPr>
          <p:spPr>
            <a:xfrm>
              <a:off x="0" y="0"/>
              <a:ext cx="2633106" cy="771261"/>
            </a:xfrm>
            <a:prstGeom prst="roundRect">
              <a:avLst>
                <a:gd name="adj" fmla="val 247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32" name="四角形"/>
            <p:cNvSpPr/>
            <p:nvPr/>
          </p:nvSpPr>
          <p:spPr>
            <a:xfrm>
              <a:off x="511425" y="189404"/>
              <a:ext cx="149027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33" name="四角形"/>
            <p:cNvSpPr/>
            <p:nvPr/>
          </p:nvSpPr>
          <p:spPr>
            <a:xfrm>
              <a:off x="776379" y="189404"/>
              <a:ext cx="149028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34" name="四角形"/>
            <p:cNvSpPr/>
            <p:nvPr/>
          </p:nvSpPr>
          <p:spPr>
            <a:xfrm>
              <a:off x="1692320" y="189404"/>
              <a:ext cx="149028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335" name="四角形"/>
            <p:cNvSpPr/>
            <p:nvPr/>
          </p:nvSpPr>
          <p:spPr>
            <a:xfrm>
              <a:off x="1957275" y="189404"/>
              <a:ext cx="149027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337" name="でんげん"/>
          <p:cNvSpPr txBox="1"/>
          <p:nvPr/>
        </p:nvSpPr>
        <p:spPr>
          <a:xfrm>
            <a:off x="11469782" y="1041853"/>
            <a:ext cx="4190260" cy="133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でんげん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64AEB7DB-8521-D9DD-E0F0-307702C1E7BB}"/>
              </a:ext>
            </a:extLst>
          </p:cNvPr>
          <p:cNvSpPr/>
          <p:nvPr/>
        </p:nvSpPr>
        <p:spPr>
          <a:xfrm>
            <a:off x="11600430" y="8406369"/>
            <a:ext cx="3491516" cy="522129"/>
          </a:xfrm>
          <a:prstGeom prst="wedgeRoundRectCallout">
            <a:avLst>
              <a:gd name="adj1" fmla="val -109128"/>
              <a:gd name="adj2" fmla="val -54851"/>
              <a:gd name="adj3" fmla="val 16667"/>
            </a:avLst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96" name="ON"/>
          <p:cNvSpPr txBox="1"/>
          <p:nvPr/>
        </p:nvSpPr>
        <p:spPr>
          <a:xfrm>
            <a:off x="11975074" y="8054863"/>
            <a:ext cx="2818489" cy="115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スイッチ</a:t>
            </a:r>
            <a:r>
              <a:rPr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ON</a:t>
            </a:r>
          </a:p>
        </p:txBody>
      </p:sp>
      <p:sp>
        <p:nvSpPr>
          <p:cNvPr id="295" name="線"/>
          <p:cNvSpPr/>
          <p:nvPr/>
        </p:nvSpPr>
        <p:spPr>
          <a:xfrm flipH="1" flipV="1">
            <a:off x="8732447" y="7782064"/>
            <a:ext cx="850769" cy="25411"/>
          </a:xfrm>
          <a:prstGeom prst="line">
            <a:avLst/>
          </a:prstGeom>
          <a:ln w="762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6" grpId="0" animBg="1"/>
      <p:bldP spid="29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接続の線">
            <a:extLst>
              <a:ext uri="{FF2B5EF4-FFF2-40B4-BE49-F238E27FC236}">
                <a16:creationId xmlns:a16="http://schemas.microsoft.com/office/drawing/2014/main" id="{5CAD3D7F-7910-0AAD-EFD4-FE17E38F7CBB}"/>
              </a:ext>
            </a:extLst>
          </p:cNvPr>
          <p:cNvSpPr/>
          <p:nvPr/>
        </p:nvSpPr>
        <p:spPr>
          <a:xfrm>
            <a:off x="9564633" y="3301599"/>
            <a:ext cx="4623451" cy="5447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65" extrusionOk="0">
                <a:moveTo>
                  <a:pt x="0" y="19470"/>
                </a:moveTo>
                <a:cubicBezTo>
                  <a:pt x="14257" y="21600"/>
                  <a:pt x="21457" y="15110"/>
                  <a:pt x="2160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89" name="四角形"/>
          <p:cNvSpPr/>
          <p:nvPr/>
        </p:nvSpPr>
        <p:spPr>
          <a:xfrm rot="5400000">
            <a:off x="10182887" y="5684824"/>
            <a:ext cx="454772" cy="548216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pic>
        <p:nvPicPr>
          <p:cNvPr id="790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303" y="4986487"/>
            <a:ext cx="4194675" cy="2547154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四角形"/>
          <p:cNvSpPr/>
          <p:nvPr/>
        </p:nvSpPr>
        <p:spPr>
          <a:xfrm rot="16200000">
            <a:off x="9729377" y="6530570"/>
            <a:ext cx="267097" cy="21341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92" name="角丸四角形"/>
          <p:cNvSpPr/>
          <p:nvPr/>
        </p:nvSpPr>
        <p:spPr>
          <a:xfrm rot="16200000">
            <a:off x="9980934" y="6364910"/>
            <a:ext cx="405574" cy="544738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93" name="角丸四角形"/>
          <p:cNvSpPr/>
          <p:nvPr/>
        </p:nvSpPr>
        <p:spPr>
          <a:xfrm rot="16200000">
            <a:off x="10743686" y="5433073"/>
            <a:ext cx="783035" cy="1051719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28" name="接続の線"/>
          <p:cNvSpPr/>
          <p:nvPr/>
        </p:nvSpPr>
        <p:spPr>
          <a:xfrm>
            <a:off x="11303101" y="4331909"/>
            <a:ext cx="1031700" cy="1466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51" h="21600" extrusionOk="0">
                <a:moveTo>
                  <a:pt x="5673" y="21600"/>
                </a:moveTo>
                <a:cubicBezTo>
                  <a:pt x="21600" y="16061"/>
                  <a:pt x="19709" y="8861"/>
                  <a:pt x="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795" name="イメージ" descr="イメー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2201" y="2055189"/>
            <a:ext cx="4851401" cy="2682876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テレビとキーボードをぬこう"/>
          <p:cNvSpPr txBox="1"/>
          <p:nvPr/>
        </p:nvSpPr>
        <p:spPr>
          <a:xfrm>
            <a:off x="3032588" y="292503"/>
            <a:ext cx="11275086" cy="113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テレビとキーボードをぬこう</a:t>
            </a:r>
          </a:p>
        </p:txBody>
      </p:sp>
      <p:sp>
        <p:nvSpPr>
          <p:cNvPr id="829" name="接続の線"/>
          <p:cNvSpPr/>
          <p:nvPr/>
        </p:nvSpPr>
        <p:spPr>
          <a:xfrm>
            <a:off x="3122885" y="2903472"/>
            <a:ext cx="1123928" cy="3056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82" h="21600" extrusionOk="0">
                <a:moveTo>
                  <a:pt x="18682" y="21600"/>
                </a:moveTo>
                <a:cubicBezTo>
                  <a:pt x="2852" y="20681"/>
                  <a:pt x="-2918" y="13481"/>
                  <a:pt x="1373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98" name="四角形"/>
          <p:cNvSpPr/>
          <p:nvPr/>
        </p:nvSpPr>
        <p:spPr>
          <a:xfrm rot="5400000">
            <a:off x="5205120" y="5684824"/>
            <a:ext cx="454772" cy="548216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799" name="角丸四角形"/>
          <p:cNvSpPr/>
          <p:nvPr/>
        </p:nvSpPr>
        <p:spPr>
          <a:xfrm rot="5400000">
            <a:off x="4365287" y="5495184"/>
            <a:ext cx="690549" cy="927497"/>
          </a:xfrm>
          <a:prstGeom prst="roundRect">
            <a:avLst>
              <a:gd name="adj" fmla="val 20147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grpSp>
        <p:nvGrpSpPr>
          <p:cNvPr id="804" name="グループ"/>
          <p:cNvGrpSpPr/>
          <p:nvPr/>
        </p:nvGrpSpPr>
        <p:grpSpPr>
          <a:xfrm>
            <a:off x="2661784" y="2226609"/>
            <a:ext cx="3225659" cy="2589130"/>
            <a:chOff x="0" y="0"/>
            <a:chExt cx="3225658" cy="2589128"/>
          </a:xfrm>
        </p:grpSpPr>
        <p:sp>
          <p:nvSpPr>
            <p:cNvPr id="800" name="四角形"/>
            <p:cNvSpPr/>
            <p:nvPr/>
          </p:nvSpPr>
          <p:spPr>
            <a:xfrm>
              <a:off x="1340460" y="2029266"/>
              <a:ext cx="544739" cy="405573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01" name="四角形"/>
            <p:cNvSpPr/>
            <p:nvPr/>
          </p:nvSpPr>
          <p:spPr>
            <a:xfrm>
              <a:off x="0" y="0"/>
              <a:ext cx="3225659" cy="2162339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02" name="四角形"/>
            <p:cNvSpPr/>
            <p:nvPr/>
          </p:nvSpPr>
          <p:spPr>
            <a:xfrm>
              <a:off x="207697" y="212162"/>
              <a:ext cx="2810264" cy="17380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03" name="四角形"/>
            <p:cNvSpPr/>
            <p:nvPr/>
          </p:nvSpPr>
          <p:spPr>
            <a:xfrm>
              <a:off x="804333" y="2284328"/>
              <a:ext cx="1616993" cy="304801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830" name="接続の線"/>
          <p:cNvSpPr/>
          <p:nvPr/>
        </p:nvSpPr>
        <p:spPr>
          <a:xfrm>
            <a:off x="3202979" y="4920850"/>
            <a:ext cx="4345452" cy="3829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2" extrusionOk="0">
                <a:moveTo>
                  <a:pt x="21600" y="21511"/>
                </a:moveTo>
                <a:cubicBezTo>
                  <a:pt x="10174" y="21600"/>
                  <a:pt x="2974" y="14430"/>
                  <a:pt x="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831" name="接続の線"/>
          <p:cNvSpPr/>
          <p:nvPr/>
        </p:nvSpPr>
        <p:spPr>
          <a:xfrm>
            <a:off x="3152180" y="4573614"/>
            <a:ext cx="1394419" cy="4125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1511" y="18753"/>
                  <a:pt x="4311" y="11553"/>
                  <a:pt x="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807" name="四角形"/>
          <p:cNvSpPr/>
          <p:nvPr/>
        </p:nvSpPr>
        <p:spPr>
          <a:xfrm rot="8326879">
            <a:off x="4824336" y="8823959"/>
            <a:ext cx="161548" cy="54821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08" name="四角形"/>
          <p:cNvSpPr/>
          <p:nvPr/>
        </p:nvSpPr>
        <p:spPr>
          <a:xfrm rot="8326879">
            <a:off x="4483175" y="8612365"/>
            <a:ext cx="454773" cy="54821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09" name="角丸四角形"/>
          <p:cNvSpPr/>
          <p:nvPr/>
        </p:nvSpPr>
        <p:spPr>
          <a:xfrm rot="8326879">
            <a:off x="3972973" y="7974880"/>
            <a:ext cx="690549" cy="927498"/>
          </a:xfrm>
          <a:prstGeom prst="roundRect">
            <a:avLst>
              <a:gd name="adj" fmla="val 20147"/>
            </a:avLst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10" name="角丸四角形"/>
          <p:cNvSpPr/>
          <p:nvPr/>
        </p:nvSpPr>
        <p:spPr>
          <a:xfrm rot="5400000">
            <a:off x="7377341" y="8033816"/>
            <a:ext cx="690549" cy="1324571"/>
          </a:xfrm>
          <a:prstGeom prst="roundRect">
            <a:avLst>
              <a:gd name="adj" fmla="val 20147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grpSp>
        <p:nvGrpSpPr>
          <p:cNvPr id="816" name="グループ"/>
          <p:cNvGrpSpPr/>
          <p:nvPr/>
        </p:nvGrpSpPr>
        <p:grpSpPr>
          <a:xfrm>
            <a:off x="12248360" y="2078810"/>
            <a:ext cx="2633107" cy="771261"/>
            <a:chOff x="0" y="0"/>
            <a:chExt cx="2633105" cy="771260"/>
          </a:xfrm>
        </p:grpSpPr>
        <p:sp>
          <p:nvSpPr>
            <p:cNvPr id="811" name="角丸四角形"/>
            <p:cNvSpPr/>
            <p:nvPr/>
          </p:nvSpPr>
          <p:spPr>
            <a:xfrm>
              <a:off x="0" y="0"/>
              <a:ext cx="2633106" cy="771261"/>
            </a:xfrm>
            <a:prstGeom prst="roundRect">
              <a:avLst>
                <a:gd name="adj" fmla="val 247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12" name="四角形"/>
            <p:cNvSpPr/>
            <p:nvPr/>
          </p:nvSpPr>
          <p:spPr>
            <a:xfrm>
              <a:off x="511425" y="189404"/>
              <a:ext cx="149027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13" name="四角形"/>
            <p:cNvSpPr/>
            <p:nvPr/>
          </p:nvSpPr>
          <p:spPr>
            <a:xfrm>
              <a:off x="776379" y="189404"/>
              <a:ext cx="149028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14" name="四角形"/>
            <p:cNvSpPr/>
            <p:nvPr/>
          </p:nvSpPr>
          <p:spPr>
            <a:xfrm>
              <a:off x="1692320" y="189404"/>
              <a:ext cx="149028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15" name="四角形"/>
            <p:cNvSpPr/>
            <p:nvPr/>
          </p:nvSpPr>
          <p:spPr>
            <a:xfrm>
              <a:off x="1957275" y="189404"/>
              <a:ext cx="149027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817" name="角丸四角形"/>
          <p:cNvSpPr/>
          <p:nvPr/>
        </p:nvSpPr>
        <p:spPr>
          <a:xfrm>
            <a:off x="12456370" y="2209312"/>
            <a:ext cx="1094232" cy="1333233"/>
          </a:xfrm>
          <a:prstGeom prst="roundRect">
            <a:avLst>
              <a:gd name="adj" fmla="val 25953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18" name="角丸四角形"/>
          <p:cNvSpPr/>
          <p:nvPr/>
        </p:nvSpPr>
        <p:spPr>
          <a:xfrm>
            <a:off x="12611968" y="3126155"/>
            <a:ext cx="783036" cy="297856"/>
          </a:xfrm>
          <a:prstGeom prst="roundRect">
            <a:avLst>
              <a:gd name="adj" fmla="val 39434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19" name="角丸四角形"/>
          <p:cNvSpPr/>
          <p:nvPr/>
        </p:nvSpPr>
        <p:spPr>
          <a:xfrm>
            <a:off x="13768853" y="2249878"/>
            <a:ext cx="783036" cy="1051720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20" name="角丸四角形"/>
          <p:cNvSpPr/>
          <p:nvPr/>
        </p:nvSpPr>
        <p:spPr>
          <a:xfrm>
            <a:off x="12611968" y="3164255"/>
            <a:ext cx="783036" cy="1051720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22" name="角丸四角形"/>
          <p:cNvSpPr/>
          <p:nvPr/>
        </p:nvSpPr>
        <p:spPr>
          <a:xfrm rot="5400000">
            <a:off x="8735954" y="8033816"/>
            <a:ext cx="536892" cy="1324571"/>
          </a:xfrm>
          <a:prstGeom prst="roundRect">
            <a:avLst>
              <a:gd name="adj" fmla="val 2591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32" name="接続の線"/>
          <p:cNvSpPr/>
          <p:nvPr/>
        </p:nvSpPr>
        <p:spPr>
          <a:xfrm>
            <a:off x="9937574" y="4074808"/>
            <a:ext cx="3065913" cy="2626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65" extrusionOk="0">
                <a:moveTo>
                  <a:pt x="0" y="19470"/>
                </a:moveTo>
                <a:cubicBezTo>
                  <a:pt x="14257" y="21600"/>
                  <a:pt x="21457" y="15110"/>
                  <a:pt x="21600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824" name="①"/>
          <p:cNvSpPr txBox="1"/>
          <p:nvPr/>
        </p:nvSpPr>
        <p:spPr>
          <a:xfrm>
            <a:off x="5052137" y="6336723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①</a:t>
            </a:r>
          </a:p>
        </p:txBody>
      </p:sp>
      <p:sp>
        <p:nvSpPr>
          <p:cNvPr id="825" name="②"/>
          <p:cNvSpPr txBox="1"/>
          <p:nvPr/>
        </p:nvSpPr>
        <p:spPr>
          <a:xfrm>
            <a:off x="9901593" y="4819313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②</a:t>
            </a:r>
          </a:p>
        </p:txBody>
      </p:sp>
      <p:sp>
        <p:nvSpPr>
          <p:cNvPr id="826" name="線"/>
          <p:cNvSpPr/>
          <p:nvPr/>
        </p:nvSpPr>
        <p:spPr>
          <a:xfrm>
            <a:off x="10484578" y="5147608"/>
            <a:ext cx="476772" cy="1"/>
          </a:xfrm>
          <a:prstGeom prst="line">
            <a:avLst/>
          </a:prstGeom>
          <a:ln w="762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27" name="線"/>
          <p:cNvSpPr/>
          <p:nvPr/>
        </p:nvSpPr>
        <p:spPr>
          <a:xfrm flipH="1">
            <a:off x="5596863" y="6665018"/>
            <a:ext cx="476772" cy="1"/>
          </a:xfrm>
          <a:prstGeom prst="line">
            <a:avLst/>
          </a:prstGeom>
          <a:ln w="762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303" y="3874693"/>
            <a:ext cx="4194675" cy="2547155"/>
          </a:xfrm>
          <a:prstGeom prst="rect">
            <a:avLst/>
          </a:prstGeom>
          <a:ln w="12700">
            <a:miter lim="400000"/>
          </a:ln>
        </p:spPr>
      </p:pic>
      <p:sp>
        <p:nvSpPr>
          <p:cNvPr id="835" name="四角形"/>
          <p:cNvSpPr/>
          <p:nvPr/>
        </p:nvSpPr>
        <p:spPr>
          <a:xfrm rot="16200000">
            <a:off x="9729377" y="5418775"/>
            <a:ext cx="267097" cy="21341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36" name="角丸四角形"/>
          <p:cNvSpPr/>
          <p:nvPr/>
        </p:nvSpPr>
        <p:spPr>
          <a:xfrm rot="16200000">
            <a:off x="9980934" y="5253116"/>
            <a:ext cx="405574" cy="544739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37" name="ボタンをおしながらスイッチオン！"/>
          <p:cNvSpPr txBox="1"/>
          <p:nvPr/>
        </p:nvSpPr>
        <p:spPr>
          <a:xfrm>
            <a:off x="3032588" y="292503"/>
            <a:ext cx="11275086" cy="113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5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ボタンをおしながらスイッチオン！</a:t>
            </a:r>
          </a:p>
        </p:txBody>
      </p:sp>
      <p:sp>
        <p:nvSpPr>
          <p:cNvPr id="838" name="線"/>
          <p:cNvSpPr/>
          <p:nvPr/>
        </p:nvSpPr>
        <p:spPr>
          <a:xfrm flipH="1">
            <a:off x="8737779" y="6757972"/>
            <a:ext cx="783035" cy="1"/>
          </a:xfrm>
          <a:prstGeom prst="line">
            <a:avLst/>
          </a:prstGeom>
          <a:ln w="1270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39" name="スイッチON"/>
          <p:cNvSpPr txBox="1"/>
          <p:nvPr/>
        </p:nvSpPr>
        <p:spPr>
          <a:xfrm>
            <a:off x="7886673" y="6878526"/>
            <a:ext cx="2962860" cy="105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78358">
              <a:defRPr sz="3959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スイッチON</a:t>
            </a:r>
          </a:p>
        </p:txBody>
      </p:sp>
      <p:sp>
        <p:nvSpPr>
          <p:cNvPr id="840" name="線"/>
          <p:cNvSpPr/>
          <p:nvPr/>
        </p:nvSpPr>
        <p:spPr>
          <a:xfrm>
            <a:off x="5408612" y="5415419"/>
            <a:ext cx="1051720" cy="1"/>
          </a:xfrm>
          <a:prstGeom prst="line">
            <a:avLst/>
          </a:prstGeom>
          <a:ln w="1270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41" name="ボタンを…"/>
          <p:cNvSpPr txBox="1"/>
          <p:nvPr/>
        </p:nvSpPr>
        <p:spPr>
          <a:xfrm>
            <a:off x="2596151" y="4530422"/>
            <a:ext cx="2826824" cy="1893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sz="4000"/>
              <a:t>ボタンを</a:t>
            </a:r>
          </a:p>
          <a:p>
            <a:pPr>
              <a:defRPr sz="4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sz="4000"/>
              <a:t>おしながら</a:t>
            </a:r>
          </a:p>
        </p:txBody>
      </p:sp>
      <p:sp>
        <p:nvSpPr>
          <p:cNvPr id="842" name="①"/>
          <p:cNvSpPr txBox="1"/>
          <p:nvPr/>
        </p:nvSpPr>
        <p:spPr>
          <a:xfrm>
            <a:off x="2403031" y="4769174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①</a:t>
            </a:r>
          </a:p>
        </p:txBody>
      </p:sp>
      <p:sp>
        <p:nvSpPr>
          <p:cNvPr id="843" name="②"/>
          <p:cNvSpPr txBox="1"/>
          <p:nvPr/>
        </p:nvSpPr>
        <p:spPr>
          <a:xfrm>
            <a:off x="7268460" y="7114190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②</a:t>
            </a:r>
          </a:p>
        </p:txBody>
      </p:sp>
      <p:sp>
        <p:nvSpPr>
          <p:cNvPr id="844" name="ボタンをはなして…"/>
          <p:cNvSpPr txBox="1"/>
          <p:nvPr/>
        </p:nvSpPr>
        <p:spPr>
          <a:xfrm>
            <a:off x="2968401" y="7767525"/>
            <a:ext cx="4082047" cy="176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66674">
              <a:defRPr sz="388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sz="3880"/>
              <a:t>ボタンをはなして</a:t>
            </a:r>
          </a:p>
          <a:p>
            <a:pPr defTabSz="566674">
              <a:defRPr sz="388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pPr>
            <a:r>
              <a:rPr sz="3880"/>
              <a:t>LEDをみる</a:t>
            </a:r>
          </a:p>
        </p:txBody>
      </p:sp>
      <p:sp>
        <p:nvSpPr>
          <p:cNvPr id="845" name="③"/>
          <p:cNvSpPr txBox="1"/>
          <p:nvPr/>
        </p:nvSpPr>
        <p:spPr>
          <a:xfrm>
            <a:off x="2403031" y="7946584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③</a:t>
            </a:r>
          </a:p>
        </p:txBody>
      </p:sp>
      <p:grpSp>
        <p:nvGrpSpPr>
          <p:cNvPr id="851" name="グループ"/>
          <p:cNvGrpSpPr/>
          <p:nvPr/>
        </p:nvGrpSpPr>
        <p:grpSpPr>
          <a:xfrm>
            <a:off x="12248360" y="2078810"/>
            <a:ext cx="2633107" cy="771261"/>
            <a:chOff x="0" y="0"/>
            <a:chExt cx="2633105" cy="771260"/>
          </a:xfrm>
        </p:grpSpPr>
        <p:sp>
          <p:nvSpPr>
            <p:cNvPr id="846" name="角丸四角形"/>
            <p:cNvSpPr/>
            <p:nvPr/>
          </p:nvSpPr>
          <p:spPr>
            <a:xfrm>
              <a:off x="0" y="0"/>
              <a:ext cx="2633106" cy="771261"/>
            </a:xfrm>
            <a:prstGeom prst="roundRect">
              <a:avLst>
                <a:gd name="adj" fmla="val 247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47" name="四角形"/>
            <p:cNvSpPr/>
            <p:nvPr/>
          </p:nvSpPr>
          <p:spPr>
            <a:xfrm>
              <a:off x="511425" y="189404"/>
              <a:ext cx="149027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48" name="四角形"/>
            <p:cNvSpPr/>
            <p:nvPr/>
          </p:nvSpPr>
          <p:spPr>
            <a:xfrm>
              <a:off x="776379" y="189404"/>
              <a:ext cx="149028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49" name="四角形"/>
            <p:cNvSpPr/>
            <p:nvPr/>
          </p:nvSpPr>
          <p:spPr>
            <a:xfrm>
              <a:off x="1692320" y="189404"/>
              <a:ext cx="149028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850" name="四角形"/>
            <p:cNvSpPr/>
            <p:nvPr/>
          </p:nvSpPr>
          <p:spPr>
            <a:xfrm>
              <a:off x="1957275" y="189404"/>
              <a:ext cx="149027" cy="40557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852" name="角丸四角形"/>
          <p:cNvSpPr/>
          <p:nvPr/>
        </p:nvSpPr>
        <p:spPr>
          <a:xfrm>
            <a:off x="12456370" y="2209312"/>
            <a:ext cx="1094232" cy="1333233"/>
          </a:xfrm>
          <a:prstGeom prst="roundRect">
            <a:avLst>
              <a:gd name="adj" fmla="val 25953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53" name="角丸四角形"/>
          <p:cNvSpPr/>
          <p:nvPr/>
        </p:nvSpPr>
        <p:spPr>
          <a:xfrm>
            <a:off x="12611968" y="3126155"/>
            <a:ext cx="783036" cy="297856"/>
          </a:xfrm>
          <a:prstGeom prst="roundRect">
            <a:avLst>
              <a:gd name="adj" fmla="val 39434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54" name="角丸四角形"/>
          <p:cNvSpPr/>
          <p:nvPr/>
        </p:nvSpPr>
        <p:spPr>
          <a:xfrm>
            <a:off x="13768853" y="2249878"/>
            <a:ext cx="783036" cy="1051720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55" name="角丸四角形"/>
          <p:cNvSpPr/>
          <p:nvPr/>
        </p:nvSpPr>
        <p:spPr>
          <a:xfrm>
            <a:off x="12611968" y="3164255"/>
            <a:ext cx="783036" cy="1051720"/>
          </a:xfrm>
          <a:prstGeom prst="roundRect">
            <a:avLst>
              <a:gd name="adj" fmla="val 20147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57" name="角丸四角形"/>
          <p:cNvSpPr/>
          <p:nvPr/>
        </p:nvSpPr>
        <p:spPr>
          <a:xfrm rot="5400000">
            <a:off x="7787688" y="10082748"/>
            <a:ext cx="536892" cy="1324572"/>
          </a:xfrm>
          <a:prstGeom prst="roundRect">
            <a:avLst>
              <a:gd name="adj" fmla="val 2591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/>
          </a:p>
        </p:txBody>
      </p:sp>
      <p:sp>
        <p:nvSpPr>
          <p:cNvPr id="859" name="接続の線"/>
          <p:cNvSpPr/>
          <p:nvPr/>
        </p:nvSpPr>
        <p:spPr>
          <a:xfrm>
            <a:off x="10456174" y="4062723"/>
            <a:ext cx="2535001" cy="1473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157" extrusionOk="0">
                <a:moveTo>
                  <a:pt x="0" y="21135"/>
                </a:moveTo>
                <a:cubicBezTo>
                  <a:pt x="14460" y="21600"/>
                  <a:pt x="21600" y="14555"/>
                  <a:pt x="21421" y="0"/>
                </a:cubicBezTo>
              </a:path>
            </a:pathLst>
          </a:custGeom>
          <a:ln w="177800">
            <a:solidFill>
              <a:srgbClr val="53585F"/>
            </a:solidFill>
            <a:miter lim="400000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6E6377C-A427-962E-5826-D06652F509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8414" y="3429000"/>
            <a:ext cx="15409628" cy="3302000"/>
          </a:xfrm>
        </p:spPr>
        <p:txBody>
          <a:bodyPr>
            <a:normAutofit/>
          </a:bodyPr>
          <a:lstStyle/>
          <a:p>
            <a:r>
              <a:rPr lang="ja-JP" altLang="en-US" dirty="0"/>
              <a:t>このようにプログラムをほぞんし，</a:t>
            </a:r>
            <a:br>
              <a:rPr lang="en-US" altLang="ja-JP" dirty="0"/>
            </a:br>
            <a:r>
              <a:rPr lang="ja-JP" altLang="en-US" dirty="0"/>
              <a:t>身の回りで使用することができる！</a:t>
            </a:r>
          </a:p>
        </p:txBody>
      </p:sp>
    </p:spTree>
    <p:extLst>
      <p:ext uri="{BB962C8B-B14F-4D97-AF65-F5344CB8AC3E}">
        <p14:creationId xmlns:p14="http://schemas.microsoft.com/office/powerpoint/2010/main" val="6708161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C8F59FC-AD44-8DE1-964A-3AECB7ACE2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978" y="2703513"/>
            <a:ext cx="17173286" cy="4729162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入力（センサ）</a:t>
            </a:r>
            <a:r>
              <a:rPr lang="ja-JP" altLang="en-US" dirty="0"/>
              <a:t>と</a:t>
            </a:r>
            <a:r>
              <a:rPr lang="ja-JP" altLang="en-US" dirty="0">
                <a:solidFill>
                  <a:srgbClr val="FF0000"/>
                </a:solidFill>
              </a:rPr>
              <a:t>出力（アクチュエータ）</a:t>
            </a:r>
            <a:r>
              <a:rPr lang="ja-JP" altLang="en-US" dirty="0"/>
              <a:t>の</a:t>
            </a:r>
            <a:br>
              <a:rPr lang="en-US" altLang="ja-JP" dirty="0"/>
            </a:br>
            <a:r>
              <a:rPr lang="ja-JP" altLang="en-US" dirty="0"/>
              <a:t>　　　　　　組み合わせでいろんなものが作れる！</a:t>
            </a:r>
          </a:p>
        </p:txBody>
      </p:sp>
    </p:spTree>
    <p:extLst>
      <p:ext uri="{BB962C8B-B14F-4D97-AF65-F5344CB8AC3E}">
        <p14:creationId xmlns:p14="http://schemas.microsoft.com/office/powerpoint/2010/main" val="42371686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イメージ" descr="イメージ">
            <a:extLst>
              <a:ext uri="{FF2B5EF4-FFF2-40B4-BE49-F238E27FC236}">
                <a16:creationId xmlns:a16="http://schemas.microsoft.com/office/drawing/2014/main" id="{5D89BD4E-C585-D961-A478-1426425A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087" y="1572868"/>
            <a:ext cx="3984073" cy="241926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AFD382AC-ACA6-3320-8A17-4D7378884AC6}"/>
              </a:ext>
            </a:extLst>
          </p:cNvPr>
          <p:cNvSpPr/>
          <p:nvPr/>
        </p:nvSpPr>
        <p:spPr>
          <a:xfrm>
            <a:off x="5313624" y="2315556"/>
            <a:ext cx="927462" cy="937458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lang="ja-JP" altLang="en-US" sz="2400" dirty="0">
              <a:solidFill>
                <a:srgbClr val="FFFFFF"/>
              </a:solidFill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D097CEFF-485D-9BD3-3499-C5C93065CDF8}"/>
              </a:ext>
            </a:extLst>
          </p:cNvPr>
          <p:cNvSpPr/>
          <p:nvPr/>
        </p:nvSpPr>
        <p:spPr>
          <a:xfrm>
            <a:off x="10260776" y="2315556"/>
            <a:ext cx="927462" cy="937458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endParaRPr lang="ja-JP" altLang="en-US" sz="2400" dirty="0">
              <a:solidFill>
                <a:srgbClr val="FFFFFF"/>
              </a:solidFill>
              <a:latin typeface="UD デジタル 教科書体 NP-B" panose="02020700000000000000" pitchFamily="18" charset="-128"/>
              <a:ea typeface="游明朝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4EC5A1-8F00-DE05-7FD7-607B8619D262}"/>
              </a:ext>
            </a:extLst>
          </p:cNvPr>
          <p:cNvSpPr txBox="1"/>
          <p:nvPr/>
        </p:nvSpPr>
        <p:spPr>
          <a:xfrm>
            <a:off x="2305524" y="4009399"/>
            <a:ext cx="3871370" cy="65659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入力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BD86BC-4391-3DEC-D13D-144DF983E650}"/>
              </a:ext>
            </a:extLst>
          </p:cNvPr>
          <p:cNvSpPr txBox="1"/>
          <p:nvPr/>
        </p:nvSpPr>
        <p:spPr>
          <a:xfrm>
            <a:off x="10581330" y="3975175"/>
            <a:ext cx="4244739" cy="65659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出力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B216670-F920-B8D3-0BCA-2AAC2E414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54193" y="1356434"/>
            <a:ext cx="1958362" cy="28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20BED19-7EEF-CC3D-0ADF-B382139FB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782600" y="1327524"/>
            <a:ext cx="2083975" cy="303913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AC18E0-333A-A319-EC38-B98FA1A32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08657" y="1352506"/>
            <a:ext cx="1966219" cy="285569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0B91A0-3CB3-9489-AAE0-0B882C93D037}"/>
              </a:ext>
            </a:extLst>
          </p:cNvPr>
          <p:cNvSpPr txBox="1"/>
          <p:nvPr/>
        </p:nvSpPr>
        <p:spPr>
          <a:xfrm>
            <a:off x="2202157" y="5153061"/>
            <a:ext cx="971684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dirty="0">
                <a:latin typeface="+mn-ea"/>
              </a:rPr>
              <a:t>・暗くなったら光るオートライト</a:t>
            </a:r>
            <a:endParaRPr kumimoji="1" lang="en-US" altLang="ja-JP" dirty="0">
              <a:latin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B700D92-DEAE-9516-15BC-D9E098647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782599" y="1335371"/>
            <a:ext cx="2083975" cy="30391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7F6700-437C-ADAA-1F3D-F6AFDB5DC7D4}"/>
              </a:ext>
            </a:extLst>
          </p:cNvPr>
          <p:cNvSpPr txBox="1"/>
          <p:nvPr/>
        </p:nvSpPr>
        <p:spPr>
          <a:xfrm>
            <a:off x="2130594" y="6057130"/>
            <a:ext cx="8670896" cy="6463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ja-JP" altLang="en-US" dirty="0">
                <a:latin typeface="+mn-ea"/>
              </a:rPr>
              <a:t>・ボタンを押したら光る懐中電灯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215BE5-DDEB-C427-8D0B-8606A26335EE}"/>
              </a:ext>
            </a:extLst>
          </p:cNvPr>
          <p:cNvSpPr txBox="1"/>
          <p:nvPr/>
        </p:nvSpPr>
        <p:spPr>
          <a:xfrm>
            <a:off x="2133758" y="6934974"/>
            <a:ext cx="10830031" cy="6463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ja-JP" altLang="en-US" dirty="0">
                <a:latin typeface="+mn-ea"/>
              </a:rPr>
              <a:t>・ボタンを押したら手が上がるクイズ早押しボタン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3A7C80-59A3-7039-771B-E5B70ABD2B78}"/>
              </a:ext>
            </a:extLst>
          </p:cNvPr>
          <p:cNvSpPr txBox="1"/>
          <p:nvPr/>
        </p:nvSpPr>
        <p:spPr>
          <a:xfrm>
            <a:off x="580445" y="8549550"/>
            <a:ext cx="15974171" cy="7797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カードの組み合わせを変えて何ができるか考えてみましょう！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0249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4C842C-85D7-0D39-6F2B-F1E22A5813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93331" y="-1625600"/>
            <a:ext cx="9753600" cy="1300480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1C8F59FC-AD44-8DE1-964A-3AECB7ACE2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750050"/>
            <a:ext cx="13994296" cy="2447925"/>
          </a:xfrm>
          <a:solidFill>
            <a:srgbClr val="FFFFFF">
              <a:alpha val="70980"/>
            </a:srgbClr>
          </a:solidFill>
        </p:spPr>
        <p:txBody>
          <a:bodyPr>
            <a:normAutofit/>
          </a:bodyPr>
          <a:lstStyle/>
          <a:p>
            <a:r>
              <a:rPr lang="ja-JP" altLang="en-US" sz="5400" dirty="0"/>
              <a:t>アイディアワークシートを使って</a:t>
            </a:r>
            <a:br>
              <a:rPr lang="en-US" altLang="ja-JP" sz="5400" dirty="0"/>
            </a:br>
            <a:r>
              <a:rPr lang="ja-JP" altLang="en-US" sz="5400" dirty="0"/>
              <a:t>オリジナルプチ家電を作ってみましょう！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13478469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CA72F5-DC2C-75E1-FF20-A8DAA6916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17318038" cy="9785350"/>
          </a:xfrm>
        </p:spPr>
        <p:txBody>
          <a:bodyPr>
            <a:normAutofit/>
          </a:bodyPr>
          <a:lstStyle/>
          <a:p>
            <a:r>
              <a:rPr lang="ja-JP" altLang="en-US" sz="19900" dirty="0"/>
              <a:t>発表</a:t>
            </a:r>
          </a:p>
        </p:txBody>
      </p:sp>
    </p:spTree>
    <p:extLst>
      <p:ext uri="{BB962C8B-B14F-4D97-AF65-F5344CB8AC3E}">
        <p14:creationId xmlns:p14="http://schemas.microsoft.com/office/powerpoint/2010/main" val="19485875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EA98513-841A-4E18-16BB-7FD2178091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8918" y="95443"/>
            <a:ext cx="9318929" cy="1439158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プログラミングのポイント</a:t>
            </a:r>
          </a:p>
        </p:txBody>
      </p:sp>
      <p:sp>
        <p:nvSpPr>
          <p:cNvPr id="2" name="1 LED1:WAIT10…">
            <a:extLst>
              <a:ext uri="{FF2B5EF4-FFF2-40B4-BE49-F238E27FC236}">
                <a16:creationId xmlns:a16="http://schemas.microsoft.com/office/drawing/2014/main" id="{288AEE77-4D20-F0B7-0C99-F90F49E4BD9F}"/>
              </a:ext>
            </a:extLst>
          </p:cNvPr>
          <p:cNvSpPr txBox="1"/>
          <p:nvPr/>
        </p:nvSpPr>
        <p:spPr>
          <a:xfrm>
            <a:off x="318343" y="3411762"/>
            <a:ext cx="4967947" cy="226279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2800" dirty="0">
                <a:solidFill>
                  <a:schemeClr val="bg1"/>
                </a:solidFill>
              </a:rPr>
              <a:t>1 LED1:WAIT10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2800" dirty="0">
                <a:solidFill>
                  <a:schemeClr val="bg1"/>
                </a:solidFill>
              </a:rPr>
              <a:t>2 LED0:WAIT10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ja-JP" altLang="en-US" sz="2800" dirty="0">
                <a:solidFill>
                  <a:schemeClr val="bg1"/>
                </a:solidFill>
              </a:rPr>
              <a:t>３　</a:t>
            </a:r>
            <a:r>
              <a:rPr lang="en-US" altLang="ja-JP" sz="2800" dirty="0">
                <a:solidFill>
                  <a:schemeClr val="bg1"/>
                </a:solidFill>
              </a:rPr>
              <a:t>LED</a:t>
            </a:r>
            <a:r>
              <a:rPr lang="ja-JP" altLang="en-US" sz="2800" dirty="0">
                <a:solidFill>
                  <a:schemeClr val="bg1"/>
                </a:solidFill>
              </a:rPr>
              <a:t>１：</a:t>
            </a:r>
            <a:r>
              <a:rPr lang="en-US" altLang="ja-JP" sz="2800" dirty="0">
                <a:solidFill>
                  <a:schemeClr val="bg1"/>
                </a:solidFill>
              </a:rPr>
              <a:t>WAIT10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ja-JP" altLang="en-US" sz="2800" dirty="0">
                <a:solidFill>
                  <a:schemeClr val="bg1"/>
                </a:solidFill>
              </a:rPr>
              <a:t>４　</a:t>
            </a:r>
            <a:r>
              <a:rPr lang="en-US" altLang="ja-JP" sz="2800" dirty="0">
                <a:solidFill>
                  <a:schemeClr val="bg1"/>
                </a:solidFill>
              </a:rPr>
              <a:t>LED</a:t>
            </a:r>
            <a:r>
              <a:rPr lang="ja-JP" altLang="en-US" sz="2800" dirty="0">
                <a:solidFill>
                  <a:schemeClr val="bg1"/>
                </a:solidFill>
              </a:rPr>
              <a:t>０：</a:t>
            </a:r>
            <a:r>
              <a:rPr lang="en-US" altLang="ja-JP" sz="2800" dirty="0">
                <a:solidFill>
                  <a:schemeClr val="bg1"/>
                </a:solidFill>
              </a:rPr>
              <a:t>WAIT</a:t>
            </a:r>
            <a:r>
              <a:rPr lang="ja-JP" altLang="en-US" sz="2800" dirty="0">
                <a:solidFill>
                  <a:schemeClr val="bg1"/>
                </a:solidFill>
              </a:rPr>
              <a:t>１０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B2CA4F-A1FC-9C98-4CAD-25711DEBD99E}"/>
              </a:ext>
            </a:extLst>
          </p:cNvPr>
          <p:cNvSpPr txBox="1"/>
          <p:nvPr/>
        </p:nvSpPr>
        <p:spPr>
          <a:xfrm>
            <a:off x="2317288" y="2433892"/>
            <a:ext cx="17969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4800" dirty="0">
                <a:latin typeface="+mn-ea"/>
              </a:rPr>
              <a:t>順次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999015-2F38-FFCB-6FB4-CFA30A5C2CF6}"/>
              </a:ext>
            </a:extLst>
          </p:cNvPr>
          <p:cNvSpPr txBox="1"/>
          <p:nvPr/>
        </p:nvSpPr>
        <p:spPr>
          <a:xfrm>
            <a:off x="8309112" y="2362331"/>
            <a:ext cx="17969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4800" dirty="0">
                <a:latin typeface="+mn-ea"/>
              </a:rPr>
              <a:t>反復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5231F1C7-BDB4-3A44-A15A-05B87BFD57C1}"/>
              </a:ext>
            </a:extLst>
          </p:cNvPr>
          <p:cNvSpPr/>
          <p:nvPr/>
        </p:nvSpPr>
        <p:spPr>
          <a:xfrm>
            <a:off x="4945711" y="3275148"/>
            <a:ext cx="516835" cy="2743989"/>
          </a:xfrm>
          <a:prstGeom prst="downArrow">
            <a:avLst/>
          </a:prstGeom>
          <a:solidFill>
            <a:srgbClr val="785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0A2CFA-418E-E42A-D71C-C1FB9DB31A0D}"/>
              </a:ext>
            </a:extLst>
          </p:cNvPr>
          <p:cNvSpPr txBox="1"/>
          <p:nvPr/>
        </p:nvSpPr>
        <p:spPr>
          <a:xfrm>
            <a:off x="731811" y="6088409"/>
            <a:ext cx="50853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r>
              <a:rPr kumimoji="1" lang="ja-JP" altLang="en-US" dirty="0">
                <a:latin typeface="+mn-ea"/>
              </a:rPr>
              <a:t>上から順番に実行</a:t>
            </a:r>
          </a:p>
        </p:txBody>
      </p:sp>
      <p:sp>
        <p:nvSpPr>
          <p:cNvPr id="8" name="1 LED1:WAIT10…">
            <a:extLst>
              <a:ext uri="{FF2B5EF4-FFF2-40B4-BE49-F238E27FC236}">
                <a16:creationId xmlns:a16="http://schemas.microsoft.com/office/drawing/2014/main" id="{A1B7308F-21E9-6F4D-2911-145312A8ABC0}"/>
              </a:ext>
            </a:extLst>
          </p:cNvPr>
          <p:cNvSpPr txBox="1"/>
          <p:nvPr/>
        </p:nvSpPr>
        <p:spPr>
          <a:xfrm>
            <a:off x="6798657" y="3709076"/>
            <a:ext cx="4967947" cy="1702646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2800" dirty="0">
                <a:solidFill>
                  <a:schemeClr val="bg1"/>
                </a:solidFill>
              </a:rPr>
              <a:t>1 LED1:WAIT10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2800" dirty="0">
                <a:solidFill>
                  <a:schemeClr val="bg1"/>
                </a:solidFill>
              </a:rPr>
              <a:t>2 LED0:WAIT10</a:t>
            </a: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ja-JP" altLang="en-US" sz="2800" dirty="0">
                <a:solidFill>
                  <a:schemeClr val="bg1"/>
                </a:solidFill>
              </a:rPr>
              <a:t>３　</a:t>
            </a:r>
            <a:r>
              <a:rPr lang="en-US" altLang="ja-JP" sz="2800" dirty="0">
                <a:solidFill>
                  <a:schemeClr val="bg1"/>
                </a:solidFill>
              </a:rPr>
              <a:t>GOTO1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463C7805-FF3E-EF39-495C-2450A5E10A55}"/>
              </a:ext>
            </a:extLst>
          </p:cNvPr>
          <p:cNvSpPr/>
          <p:nvPr/>
        </p:nvSpPr>
        <p:spPr>
          <a:xfrm>
            <a:off x="6363983" y="3661648"/>
            <a:ext cx="516835" cy="1439158"/>
          </a:xfrm>
          <a:prstGeom prst="downArrow">
            <a:avLst/>
          </a:prstGeom>
          <a:solidFill>
            <a:srgbClr val="785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矢印: 上向き折線 9">
            <a:extLst>
              <a:ext uri="{FF2B5EF4-FFF2-40B4-BE49-F238E27FC236}">
                <a16:creationId xmlns:a16="http://schemas.microsoft.com/office/drawing/2014/main" id="{0D8CA34D-2DA4-6124-C1DD-C8698E7EDCD7}"/>
              </a:ext>
            </a:extLst>
          </p:cNvPr>
          <p:cNvSpPr/>
          <p:nvPr/>
        </p:nvSpPr>
        <p:spPr>
          <a:xfrm rot="16200000">
            <a:off x="11032293" y="4228364"/>
            <a:ext cx="1439157" cy="636418"/>
          </a:xfrm>
          <a:prstGeom prst="bentUpArrow">
            <a:avLst/>
          </a:prstGeom>
          <a:solidFill>
            <a:srgbClr val="785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0D6BF2A-3FE8-1F62-7BBC-9F4E7AD13A3E}"/>
              </a:ext>
            </a:extLst>
          </p:cNvPr>
          <p:cNvSpPr/>
          <p:nvPr/>
        </p:nvSpPr>
        <p:spPr>
          <a:xfrm>
            <a:off x="10106107" y="5064981"/>
            <a:ext cx="1900363" cy="201171"/>
          </a:xfrm>
          <a:prstGeom prst="rect">
            <a:avLst/>
          </a:prstGeom>
          <a:solidFill>
            <a:srgbClr val="785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60D140-AB37-8FF9-D7A4-D3786C03082A}"/>
              </a:ext>
            </a:extLst>
          </p:cNvPr>
          <p:cNvSpPr txBox="1"/>
          <p:nvPr/>
        </p:nvSpPr>
        <p:spPr>
          <a:xfrm>
            <a:off x="6664920" y="6088409"/>
            <a:ext cx="50853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r>
              <a:rPr kumimoji="1" lang="ja-JP" altLang="en-US" dirty="0">
                <a:latin typeface="+mn-ea"/>
              </a:rPr>
              <a:t>くりかえして実行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936681-E09E-43F6-F1C6-56B0C810F54E}"/>
              </a:ext>
            </a:extLst>
          </p:cNvPr>
          <p:cNvSpPr txBox="1"/>
          <p:nvPr/>
        </p:nvSpPr>
        <p:spPr>
          <a:xfrm>
            <a:off x="14203991" y="2337688"/>
            <a:ext cx="17969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kumimoji="1" lang="ja-JP" altLang="en-US" sz="4800" dirty="0">
                <a:latin typeface="+mn-ea"/>
              </a:rPr>
              <a:t>分岐</a:t>
            </a:r>
          </a:p>
        </p:txBody>
      </p:sp>
      <p:sp>
        <p:nvSpPr>
          <p:cNvPr id="14" name="1 LED1:WAIT10…">
            <a:extLst>
              <a:ext uri="{FF2B5EF4-FFF2-40B4-BE49-F238E27FC236}">
                <a16:creationId xmlns:a16="http://schemas.microsoft.com/office/drawing/2014/main" id="{B1895A33-23A8-57CA-48F8-6EA8A6D15E77}"/>
              </a:ext>
            </a:extLst>
          </p:cNvPr>
          <p:cNvSpPr txBox="1"/>
          <p:nvPr/>
        </p:nvSpPr>
        <p:spPr>
          <a:xfrm>
            <a:off x="13087847" y="3709076"/>
            <a:ext cx="4221875" cy="1696875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sz="2800" dirty="0">
                <a:solidFill>
                  <a:schemeClr val="bg1"/>
                </a:solidFill>
              </a:rPr>
              <a:t>IF A＜600　 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sz="2800" dirty="0">
                <a:solidFill>
                  <a:schemeClr val="bg1"/>
                </a:solidFill>
              </a:rPr>
              <a:t>  THEN LED1 </a:t>
            </a:r>
          </a:p>
          <a:p>
            <a:pPr algn="l">
              <a:lnSpc>
                <a:spcPct val="130000"/>
              </a:lnSpc>
              <a:defRPr sz="5000"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lang="en-US" sz="2800" dirty="0">
                <a:solidFill>
                  <a:schemeClr val="bg1"/>
                </a:solidFill>
              </a:rPr>
              <a:t>  ELSE LED0</a:t>
            </a:r>
          </a:p>
        </p:txBody>
      </p:sp>
      <p:sp>
        <p:nvSpPr>
          <p:cNvPr id="15" name="矢印: 上向き折線 14">
            <a:extLst>
              <a:ext uri="{FF2B5EF4-FFF2-40B4-BE49-F238E27FC236}">
                <a16:creationId xmlns:a16="http://schemas.microsoft.com/office/drawing/2014/main" id="{2E3FFDDC-7A29-DB65-7C65-2C4CBE75870C}"/>
              </a:ext>
            </a:extLst>
          </p:cNvPr>
          <p:cNvSpPr/>
          <p:nvPr/>
        </p:nvSpPr>
        <p:spPr>
          <a:xfrm rot="5400000">
            <a:off x="13297605" y="4169293"/>
            <a:ext cx="503688" cy="636418"/>
          </a:xfrm>
          <a:prstGeom prst="bentUpArrow">
            <a:avLst/>
          </a:prstGeom>
          <a:solidFill>
            <a:srgbClr val="785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矢印: 上向き折線 15">
            <a:extLst>
              <a:ext uri="{FF2B5EF4-FFF2-40B4-BE49-F238E27FC236}">
                <a16:creationId xmlns:a16="http://schemas.microsoft.com/office/drawing/2014/main" id="{4C402065-E27B-2CAD-E67D-7367E93C9DB0}"/>
              </a:ext>
            </a:extLst>
          </p:cNvPr>
          <p:cNvSpPr/>
          <p:nvPr/>
        </p:nvSpPr>
        <p:spPr>
          <a:xfrm rot="5400000">
            <a:off x="13187953" y="4586447"/>
            <a:ext cx="722991" cy="636418"/>
          </a:xfrm>
          <a:prstGeom prst="bentUpArrow">
            <a:avLst/>
          </a:prstGeom>
          <a:solidFill>
            <a:srgbClr val="785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A0E9FB-1A08-39BE-4279-1724F697308A}"/>
              </a:ext>
            </a:extLst>
          </p:cNvPr>
          <p:cNvSpPr txBox="1"/>
          <p:nvPr/>
        </p:nvSpPr>
        <p:spPr>
          <a:xfrm>
            <a:off x="12501177" y="6088409"/>
            <a:ext cx="50853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r>
              <a:rPr kumimoji="1" lang="ja-JP" altLang="en-US" dirty="0">
                <a:latin typeface="+mn-ea"/>
              </a:rPr>
              <a:t>場合に分けて実行</a:t>
            </a:r>
          </a:p>
        </p:txBody>
      </p:sp>
    </p:spTree>
    <p:extLst>
      <p:ext uri="{BB962C8B-B14F-4D97-AF65-F5344CB8AC3E}">
        <p14:creationId xmlns:p14="http://schemas.microsoft.com/office/powerpoint/2010/main" val="40847018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DCB100-AD91-F97E-7B65-24AD3402AD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4278" y="3639267"/>
            <a:ext cx="12292013" cy="3302000"/>
          </a:xfrm>
        </p:spPr>
        <p:txBody>
          <a:bodyPr>
            <a:normAutofit/>
          </a:bodyPr>
          <a:lstStyle/>
          <a:p>
            <a:r>
              <a:rPr lang="ja-JP" altLang="en-US" sz="7200" dirty="0"/>
              <a:t>ありがとうございました！</a:t>
            </a:r>
          </a:p>
        </p:txBody>
      </p:sp>
    </p:spTree>
    <p:extLst>
      <p:ext uri="{BB962C8B-B14F-4D97-AF65-F5344CB8AC3E}">
        <p14:creationId xmlns:p14="http://schemas.microsoft.com/office/powerpoint/2010/main" val="309054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IchigoJam BASIC…"/>
          <p:cNvSpPr txBox="1"/>
          <p:nvPr/>
        </p:nvSpPr>
        <p:spPr>
          <a:xfrm>
            <a:off x="2624931" y="370185"/>
            <a:ext cx="12090400" cy="7489230"/>
          </a:xfrm>
          <a:prstGeom prst="rect">
            <a:avLst/>
          </a:prstGeom>
          <a:solidFill>
            <a:srgbClr val="000000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/>
              <a:t>IchigoJam BASIC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r>
              <a:rPr sz="6000"/>
              <a:t>OK</a:t>
            </a:r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  <a:p>
            <a:pPr algn="l">
              <a:defRPr sz="6000">
                <a:solidFill>
                  <a:srgbClr val="FFFFFF"/>
                </a:solidFill>
                <a:latin typeface="IchigoJam 1.4 Regular"/>
                <a:ea typeface="IchigoJam 1.4 Regular"/>
                <a:cs typeface="IchigoJam 1.4 Regular"/>
                <a:sym typeface="IchigoJam 1.4 Regular"/>
              </a:defRPr>
            </a:pPr>
            <a:endParaRPr sz="6000"/>
          </a:p>
        </p:txBody>
      </p:sp>
      <p:sp>
        <p:nvSpPr>
          <p:cNvPr id="346" name="てんめつしているのは、カーソル"/>
          <p:cNvSpPr txBox="1"/>
          <p:nvPr/>
        </p:nvSpPr>
        <p:spPr>
          <a:xfrm>
            <a:off x="2939891" y="8148439"/>
            <a:ext cx="1164421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60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てんめつしているのは、カーソル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7" name="四角形"/>
          <p:cNvSpPr/>
          <p:nvPr/>
        </p:nvSpPr>
        <p:spPr>
          <a:xfrm>
            <a:off x="2878932" y="2197101"/>
            <a:ext cx="194271" cy="7317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endParaRPr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STE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Century"/>
        <a:ea typeface="UD デジタル 教科書体 NP-B"/>
        <a:cs typeface=""/>
      </a:majorFont>
      <a:minorFont>
        <a:latin typeface="Century"/>
        <a:ea typeface="UD デジタル 教科書体 NP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9B4"/>
        </a:solidFill>
        <a:ln>
          <a:noFill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none" lIns="50800" tIns="50800" rIns="50800" bIns="50800" anchor="ctr">
        <a:spAutoFit/>
      </a:bodyPr>
      <a:lstStyle>
        <a:defPPr algn="l">
          <a:defRPr sz="2000" dirty="0" err="1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EAM" id="{743A51D1-03E0-437E-9EED-70E6BC64513F}" vid="{4737C024-DB5F-4789-91C1-B3C8A0DB28FC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11320</TotalTime>
  <Words>1473</Words>
  <Application>Microsoft Office PowerPoint</Application>
  <PresentationFormat>ユーザー設定</PresentationFormat>
  <Paragraphs>394</Paragraphs>
  <Slides>88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94" baseType="lpstr">
      <vt:lpstr>UD デジタル 教科書体 NP-B</vt:lpstr>
      <vt:lpstr>こども丸ゴシック</vt:lpstr>
      <vt:lpstr>Arial</vt:lpstr>
      <vt:lpstr>Century</vt:lpstr>
      <vt:lpstr>IchigoJam 1.4 Regular</vt:lpstr>
      <vt:lpstr>STEAM</vt:lpstr>
      <vt:lpstr>ゼロから始めるプログラミング～IchigoJamでプチ家電制作！？～</vt:lpstr>
      <vt:lpstr>プログラミングって 何だろう？</vt:lpstr>
      <vt:lpstr>PowerPoint プレゼンテーション</vt:lpstr>
      <vt:lpstr>どのコンピュータでプログラミングするか？</vt:lpstr>
      <vt:lpstr>というコンピュータを使います！</vt:lpstr>
      <vt:lpstr>PowerPoint プレゼンテーション</vt:lpstr>
      <vt:lpstr>早速触ってみましょう！  じゅんびスタート！</vt:lpstr>
      <vt:lpstr>テレビ</vt:lpstr>
      <vt:lpstr>PowerPoint プレゼンテーション</vt:lpstr>
      <vt:lpstr>IchigoJamと 話すじゅんびOK！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IchigoJamが 知っているコトバを 話そう！</vt:lpstr>
      <vt:lpstr>PowerPoint プレゼンテーション</vt:lpstr>
      <vt:lpstr>何が起こりましたか？</vt:lpstr>
      <vt:lpstr>PowerPoint プレゼンテーション</vt:lpstr>
      <vt:lpstr>PowerPoint プレゼンテーション</vt:lpstr>
      <vt:lpstr>PowerPoint プレゼンテーション</vt:lpstr>
      <vt:lpstr>IchigoJamと 話すことができた！</vt:lpstr>
      <vt:lpstr>コンピュータ</vt:lpstr>
      <vt:lpstr>エルチカロボットをつくろう！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光って→消える  なぜうまくいかないのでしょう？</vt:lpstr>
      <vt:lpstr>PowerPoint プレゼンテーション</vt:lpstr>
      <vt:lpstr>プログラミング（お願い）をしていこう！</vt:lpstr>
      <vt:lpstr>WAIT = まって</vt:lpstr>
      <vt:lpstr>PowerPoint プレゼンテーション</vt:lpstr>
      <vt:lpstr>PowerPoint プレゼンテーション</vt:lpstr>
      <vt:lpstr>じゃあ，1000回ひからせるには？</vt:lpstr>
      <vt:lpstr>PowerPoint プレゼンテーション</vt:lpstr>
      <vt:lpstr>GOTO = くりかえし</vt:lpstr>
      <vt:lpstr>エンター</vt:lpstr>
      <vt:lpstr>くりかえし</vt:lpstr>
      <vt:lpstr>これなら1000回 できそう！</vt:lpstr>
      <vt:lpstr>ちなみに 役立つコマンド</vt:lpstr>
      <vt:lpstr>がめんをきれいに</vt:lpstr>
      <vt:lpstr>ラン（はしれ！／うごかす）</vt:lpstr>
      <vt:lpstr>ずっと点めつ！</vt:lpstr>
      <vt:lpstr>とまって！エスケープキー</vt:lpstr>
      <vt:lpstr>点めつできた！ つぎは</vt:lpstr>
      <vt:lpstr>リスト（プログラムみせて）</vt:lpstr>
      <vt:lpstr>カーソルキーとバックスペースでかいぞう かえたぎょうで「エンター」をおして「F5」</vt:lpstr>
      <vt:lpstr>エルチカロボット できた！</vt:lpstr>
      <vt:lpstr>センサやモータを動かしてみよう！</vt:lpstr>
      <vt:lpstr>PowerPoint プレゼンテーション</vt:lpstr>
      <vt:lpstr>自分で手軽にセンサやLEDを取りつけられる！</vt:lpstr>
      <vt:lpstr>らぼらとりぃセット</vt:lpstr>
      <vt:lpstr>センサつきライト （光センサ、LED）</vt:lpstr>
      <vt:lpstr>PowerPoint プレゼンテーション</vt:lpstr>
      <vt:lpstr>PowerPoint プレゼンテーション</vt:lpstr>
      <vt:lpstr>光センサで 明るさをはかろう！</vt:lpstr>
      <vt:lpstr>さいしょから（プログラムクリア）</vt:lpstr>
      <vt:lpstr>PowerPoint プレゼンテーション</vt:lpstr>
      <vt:lpstr>PowerPoint プレゼンテーション</vt:lpstr>
      <vt:lpstr>どうなりましたか？</vt:lpstr>
      <vt:lpstr>PowerPoint プレゼンテーション</vt:lpstr>
      <vt:lpstr>電気を暗くすると（センサを手で隠すと）、 どうなりましたか？</vt:lpstr>
      <vt:lpstr>明るい時と暗い時の あたいをせつぞくおためしシートにかいてみよう！</vt:lpstr>
      <vt:lpstr>PowerPoint プレゼンテーション</vt:lpstr>
      <vt:lpstr>とまって！エスケープキー</vt:lpstr>
      <vt:lpstr>がめんをきれいに</vt:lpstr>
      <vt:lpstr>いろんなパーツを つないでみよう！</vt:lpstr>
      <vt:lpstr>ワーク ・いろんなパーツをつないでためしてみよう！ ・つないだら値をワークシートにメモしよう！</vt:lpstr>
      <vt:lpstr>暗くなったらLEDをつけるオートライト をプログラミングしてみよう！</vt:lpstr>
      <vt:lpstr>さいしょから（プログラムクリア）</vt:lpstr>
      <vt:lpstr>PowerPoint プレゼンテーション</vt:lpstr>
      <vt:lpstr>IF（もし～ならば）</vt:lpstr>
      <vt:lpstr>PowerPoint プレゼンテーション</vt:lpstr>
      <vt:lpstr>IF（もし～ならば）</vt:lpstr>
      <vt:lpstr> 手で隠したり，部屋が暗くなったときにうまくLEDが着けばOK！  暗くなったらLEDをつけるオートライト  の完成！</vt:lpstr>
      <vt:lpstr>セーブしたプログラムを 使ってみよう！</vt:lpstr>
      <vt:lpstr>リスト（プログラムみせて）</vt:lpstr>
      <vt:lpstr>ほぞん（プログラムかきこみ）</vt:lpstr>
      <vt:lpstr>PowerPoint プレゼンテーション</vt:lpstr>
      <vt:lpstr>PowerPoint プレゼンテーション</vt:lpstr>
      <vt:lpstr>PowerPoint プレゼンテーション</vt:lpstr>
      <vt:lpstr>このようにプログラムをほぞんし， 身の回りで使用することができる！</vt:lpstr>
      <vt:lpstr>入力（センサ）と出力（アクチュエータ）の 　　　　　　組み合わせでいろんなものが作れる！</vt:lpstr>
      <vt:lpstr>PowerPoint プレゼンテーション</vt:lpstr>
      <vt:lpstr>アイディアワークシートを使って オリジナルプチ家電を作ってみましょう！</vt:lpstr>
      <vt:lpstr>発表</vt:lpstr>
      <vt:lpstr>プログラミングのポイント</vt:lpstr>
      <vt:lpstr>ありがとうございました！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はじめてのプログラミング with IchigoJam</dc:title>
  <dc:creator>小林渓太</dc:creator>
  <cp:lastModifiedBy>渓太 小林</cp:lastModifiedBy>
  <cp:revision>21</cp:revision>
  <dcterms:modified xsi:type="dcterms:W3CDTF">2025-07-18T09:16:02Z</dcterms:modified>
</cp:coreProperties>
</file>